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  <p:sldMasterId id="2147484587" r:id="rId2"/>
  </p:sldMasterIdLst>
  <p:notesMasterIdLst>
    <p:notesMasterId r:id="rId39"/>
  </p:notesMasterIdLst>
  <p:handoutMasterIdLst>
    <p:handoutMasterId r:id="rId40"/>
  </p:handoutMasterIdLst>
  <p:sldIdLst>
    <p:sldId id="618" r:id="rId3"/>
    <p:sldId id="605" r:id="rId4"/>
    <p:sldId id="779" r:id="rId5"/>
    <p:sldId id="769" r:id="rId6"/>
    <p:sldId id="732" r:id="rId7"/>
    <p:sldId id="733" r:id="rId8"/>
    <p:sldId id="734" r:id="rId9"/>
    <p:sldId id="764" r:id="rId10"/>
    <p:sldId id="735" r:id="rId11"/>
    <p:sldId id="736" r:id="rId12"/>
    <p:sldId id="738" r:id="rId13"/>
    <p:sldId id="739" r:id="rId14"/>
    <p:sldId id="740" r:id="rId15"/>
    <p:sldId id="742" r:id="rId16"/>
    <p:sldId id="743" r:id="rId17"/>
    <p:sldId id="770" r:id="rId18"/>
    <p:sldId id="746" r:id="rId19"/>
    <p:sldId id="747" r:id="rId20"/>
    <p:sldId id="765" r:id="rId21"/>
    <p:sldId id="748" r:id="rId22"/>
    <p:sldId id="750" r:id="rId23"/>
    <p:sldId id="766" r:id="rId24"/>
    <p:sldId id="771" r:id="rId25"/>
    <p:sldId id="773" r:id="rId26"/>
    <p:sldId id="752" r:id="rId27"/>
    <p:sldId id="753" r:id="rId28"/>
    <p:sldId id="772" r:id="rId29"/>
    <p:sldId id="754" r:id="rId30"/>
    <p:sldId id="756" r:id="rId31"/>
    <p:sldId id="780" r:id="rId32"/>
    <p:sldId id="781" r:id="rId33"/>
    <p:sldId id="782" r:id="rId34"/>
    <p:sldId id="783" r:id="rId35"/>
    <p:sldId id="784" r:id="rId36"/>
    <p:sldId id="759" r:id="rId37"/>
    <p:sldId id="540" r:id="rId38"/>
  </p:sldIdLst>
  <p:sldSz cx="12192000" cy="6858000"/>
  <p:notesSz cx="6854825" cy="9083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6" userDrawn="1">
          <p15:clr>
            <a:srgbClr val="A4A3A4"/>
          </p15:clr>
        </p15:guide>
        <p15:guide id="2" orient="horz" pos="86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B4"/>
    <a:srgbClr val="35297D"/>
    <a:srgbClr val="00252E"/>
    <a:srgbClr val="FFFF9B"/>
    <a:srgbClr val="FFCC68"/>
    <a:srgbClr val="FFE59B"/>
    <a:srgbClr val="F6BF6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8" autoAdjust="0"/>
    <p:restoredTop sz="85740" autoAdjust="0"/>
  </p:normalViewPr>
  <p:slideViewPr>
    <p:cSldViewPr snapToGrid="0">
      <p:cViewPr varScale="1">
        <p:scale>
          <a:sx n="60" d="100"/>
          <a:sy n="60" d="100"/>
        </p:scale>
        <p:origin x="984" y="60"/>
      </p:cViewPr>
      <p:guideLst>
        <p:guide orient="horz" pos="1516"/>
        <p:guide orient="horz" pos="864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2909" y="-86"/>
      </p:cViewPr>
      <p:guideLst>
        <p:guide orient="horz" pos="2861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F06BF4-AB3A-4BE5-8175-8E934ECB94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8592F6-CA60-49A2-B719-09BCDF91003B}">
      <dgm:prSet/>
      <dgm:spPr/>
      <dgm:t>
        <a:bodyPr/>
        <a:lstStyle/>
        <a:p>
          <a:r>
            <a:rPr lang="en-US"/>
            <a:t>Design Considerations for a Small Network</a:t>
          </a:r>
        </a:p>
      </dgm:t>
    </dgm:pt>
    <dgm:pt modelId="{35A34EB2-46B7-495F-BDE5-B751C9654BA2}" type="parTrans" cxnId="{D43D3AEA-DD51-4454-969F-1DC1DD3FB9D6}">
      <dgm:prSet/>
      <dgm:spPr/>
      <dgm:t>
        <a:bodyPr/>
        <a:lstStyle/>
        <a:p>
          <a:endParaRPr lang="en-US"/>
        </a:p>
      </dgm:t>
    </dgm:pt>
    <dgm:pt modelId="{A239897D-1D2F-429D-BBEF-E664252DCE58}" type="sibTrans" cxnId="{D43D3AEA-DD51-4454-969F-1DC1DD3FB9D6}">
      <dgm:prSet/>
      <dgm:spPr/>
      <dgm:t>
        <a:bodyPr/>
        <a:lstStyle/>
        <a:p>
          <a:endParaRPr lang="en-US"/>
        </a:p>
      </dgm:t>
    </dgm:pt>
    <dgm:pt modelId="{26C035F1-D6C2-4EF4-A6FB-94C3DD382B34}">
      <dgm:prSet/>
      <dgm:spPr/>
      <dgm:t>
        <a:bodyPr/>
        <a:lstStyle/>
        <a:p>
          <a:r>
            <a:rPr lang="en-US"/>
            <a:t>Scale to a Large Network</a:t>
          </a:r>
        </a:p>
      </dgm:t>
    </dgm:pt>
    <dgm:pt modelId="{8CA3246A-B444-4447-916F-C7F354D6582E}" type="parTrans" cxnId="{751E5362-EFE1-4D4D-8F48-39EEB5B45DF8}">
      <dgm:prSet/>
      <dgm:spPr/>
      <dgm:t>
        <a:bodyPr/>
        <a:lstStyle/>
        <a:p>
          <a:endParaRPr lang="en-US"/>
        </a:p>
      </dgm:t>
    </dgm:pt>
    <dgm:pt modelId="{BC780CC7-25B4-490C-ABBF-B98A10B3D8DC}" type="sibTrans" cxnId="{751E5362-EFE1-4D4D-8F48-39EEB5B45DF8}">
      <dgm:prSet/>
      <dgm:spPr/>
      <dgm:t>
        <a:bodyPr/>
        <a:lstStyle/>
        <a:p>
          <a:endParaRPr lang="en-US"/>
        </a:p>
      </dgm:t>
    </dgm:pt>
    <dgm:pt modelId="{64203F77-FA51-4FD3-907D-529B496DA0A2}">
      <dgm:prSet/>
      <dgm:spPr/>
      <dgm:t>
        <a:bodyPr/>
        <a:lstStyle/>
        <a:p>
          <a:r>
            <a:rPr lang="en-US"/>
            <a:t>Threats to the Network</a:t>
          </a:r>
        </a:p>
      </dgm:t>
    </dgm:pt>
    <dgm:pt modelId="{74229F6B-F32A-4C56-8910-8AC6176BC8FE}" type="parTrans" cxnId="{ED9377FB-891B-4EC1-AFE5-C84F43A2F1B7}">
      <dgm:prSet/>
      <dgm:spPr/>
      <dgm:t>
        <a:bodyPr/>
        <a:lstStyle/>
        <a:p>
          <a:endParaRPr lang="en-US"/>
        </a:p>
      </dgm:t>
    </dgm:pt>
    <dgm:pt modelId="{994A3542-1CFC-4324-B99F-217CD0B3DAC7}" type="sibTrans" cxnId="{ED9377FB-891B-4EC1-AFE5-C84F43A2F1B7}">
      <dgm:prSet/>
      <dgm:spPr/>
      <dgm:t>
        <a:bodyPr/>
        <a:lstStyle/>
        <a:p>
          <a:endParaRPr lang="en-US"/>
        </a:p>
      </dgm:t>
    </dgm:pt>
    <dgm:pt modelId="{15AD8D0E-E752-40F5-8513-F883557AFDA6}">
      <dgm:prSet/>
      <dgm:spPr/>
      <dgm:t>
        <a:bodyPr/>
        <a:lstStyle/>
        <a:p>
          <a:r>
            <a:rPr lang="en-US"/>
            <a:t>Keeping the Network Safe</a:t>
          </a:r>
        </a:p>
      </dgm:t>
    </dgm:pt>
    <dgm:pt modelId="{EEEC2802-7E8A-4E6B-A2C2-89922F342879}" type="parTrans" cxnId="{4E2EBD5D-819C-42CD-90A2-04B19E008F8A}">
      <dgm:prSet/>
      <dgm:spPr/>
      <dgm:t>
        <a:bodyPr/>
        <a:lstStyle/>
        <a:p>
          <a:endParaRPr lang="en-US"/>
        </a:p>
      </dgm:t>
    </dgm:pt>
    <dgm:pt modelId="{18420B98-8CFD-4830-A714-DB5F07448A57}" type="sibTrans" cxnId="{4E2EBD5D-819C-42CD-90A2-04B19E008F8A}">
      <dgm:prSet/>
      <dgm:spPr/>
      <dgm:t>
        <a:bodyPr/>
        <a:lstStyle/>
        <a:p>
          <a:endParaRPr lang="en-US"/>
        </a:p>
      </dgm:t>
    </dgm:pt>
    <dgm:pt modelId="{8189AD29-FC9B-40F0-9E88-3E6B522D957D}" type="pres">
      <dgm:prSet presAssocID="{C7F06BF4-AB3A-4BE5-8175-8E934ECB94C2}" presName="linear" presStyleCnt="0">
        <dgm:presLayoutVars>
          <dgm:animLvl val="lvl"/>
          <dgm:resizeHandles val="exact"/>
        </dgm:presLayoutVars>
      </dgm:prSet>
      <dgm:spPr/>
    </dgm:pt>
    <dgm:pt modelId="{F5EEABE7-23A8-4C6A-A80F-D929D4A7D5EF}" type="pres">
      <dgm:prSet presAssocID="{1C8592F6-CA60-49A2-B719-09BCDF91003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60978A9-6940-48E0-B805-59B437D76FBE}" type="pres">
      <dgm:prSet presAssocID="{A239897D-1D2F-429D-BBEF-E664252DCE58}" presName="spacer" presStyleCnt="0"/>
      <dgm:spPr/>
    </dgm:pt>
    <dgm:pt modelId="{6ACF6922-2E8F-4236-B18E-5565348B110B}" type="pres">
      <dgm:prSet presAssocID="{26C035F1-D6C2-4EF4-A6FB-94C3DD382B3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5B6E8A-E6B5-4BDE-8EAC-BEE0C48DC6DC}" type="pres">
      <dgm:prSet presAssocID="{BC780CC7-25B4-490C-ABBF-B98A10B3D8DC}" presName="spacer" presStyleCnt="0"/>
      <dgm:spPr/>
    </dgm:pt>
    <dgm:pt modelId="{FF648B29-78C8-4C22-B6F4-8FFBD9E23923}" type="pres">
      <dgm:prSet presAssocID="{64203F77-FA51-4FD3-907D-529B496DA0A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E9B80B-5C1C-4CE2-87C6-A23698E26255}" type="pres">
      <dgm:prSet presAssocID="{994A3542-1CFC-4324-B99F-217CD0B3DAC7}" presName="spacer" presStyleCnt="0"/>
      <dgm:spPr/>
    </dgm:pt>
    <dgm:pt modelId="{AF1F71F8-057E-4FA3-83C5-1F7809B86656}" type="pres">
      <dgm:prSet presAssocID="{15AD8D0E-E752-40F5-8513-F883557AFDA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F74E83D-0BEC-49DE-88BF-A3D70C527E17}" type="presOf" srcId="{15AD8D0E-E752-40F5-8513-F883557AFDA6}" destId="{AF1F71F8-057E-4FA3-83C5-1F7809B86656}" srcOrd="0" destOrd="0" presId="urn:microsoft.com/office/officeart/2005/8/layout/vList2"/>
    <dgm:cxn modelId="{4E2EBD5D-819C-42CD-90A2-04B19E008F8A}" srcId="{C7F06BF4-AB3A-4BE5-8175-8E934ECB94C2}" destId="{15AD8D0E-E752-40F5-8513-F883557AFDA6}" srcOrd="3" destOrd="0" parTransId="{EEEC2802-7E8A-4E6B-A2C2-89922F342879}" sibTransId="{18420B98-8CFD-4830-A714-DB5F07448A57}"/>
    <dgm:cxn modelId="{751E5362-EFE1-4D4D-8F48-39EEB5B45DF8}" srcId="{C7F06BF4-AB3A-4BE5-8175-8E934ECB94C2}" destId="{26C035F1-D6C2-4EF4-A6FB-94C3DD382B34}" srcOrd="1" destOrd="0" parTransId="{8CA3246A-B444-4447-916F-C7F354D6582E}" sibTransId="{BC780CC7-25B4-490C-ABBF-B98A10B3D8DC}"/>
    <dgm:cxn modelId="{F1130844-C4FB-4482-82BA-C794A1FA8709}" type="presOf" srcId="{64203F77-FA51-4FD3-907D-529B496DA0A2}" destId="{FF648B29-78C8-4C22-B6F4-8FFBD9E23923}" srcOrd="0" destOrd="0" presId="urn:microsoft.com/office/officeart/2005/8/layout/vList2"/>
    <dgm:cxn modelId="{5A6C7369-35B4-4610-9A5C-68BB984DB39B}" type="presOf" srcId="{C7F06BF4-AB3A-4BE5-8175-8E934ECB94C2}" destId="{8189AD29-FC9B-40F0-9E88-3E6B522D957D}" srcOrd="0" destOrd="0" presId="urn:microsoft.com/office/officeart/2005/8/layout/vList2"/>
    <dgm:cxn modelId="{0BB11170-438A-403A-BE75-38BE9484B3AE}" type="presOf" srcId="{26C035F1-D6C2-4EF4-A6FB-94C3DD382B34}" destId="{6ACF6922-2E8F-4236-B18E-5565348B110B}" srcOrd="0" destOrd="0" presId="urn:microsoft.com/office/officeart/2005/8/layout/vList2"/>
    <dgm:cxn modelId="{C06B96C6-4054-48D2-BF75-8247AD6B4662}" type="presOf" srcId="{1C8592F6-CA60-49A2-B719-09BCDF91003B}" destId="{F5EEABE7-23A8-4C6A-A80F-D929D4A7D5EF}" srcOrd="0" destOrd="0" presId="urn:microsoft.com/office/officeart/2005/8/layout/vList2"/>
    <dgm:cxn modelId="{D43D3AEA-DD51-4454-969F-1DC1DD3FB9D6}" srcId="{C7F06BF4-AB3A-4BE5-8175-8E934ECB94C2}" destId="{1C8592F6-CA60-49A2-B719-09BCDF91003B}" srcOrd="0" destOrd="0" parTransId="{35A34EB2-46B7-495F-BDE5-B751C9654BA2}" sibTransId="{A239897D-1D2F-429D-BBEF-E664252DCE58}"/>
    <dgm:cxn modelId="{ED9377FB-891B-4EC1-AFE5-C84F43A2F1B7}" srcId="{C7F06BF4-AB3A-4BE5-8175-8E934ECB94C2}" destId="{64203F77-FA51-4FD3-907D-529B496DA0A2}" srcOrd="2" destOrd="0" parTransId="{74229F6B-F32A-4C56-8910-8AC6176BC8FE}" sibTransId="{994A3542-1CFC-4324-B99F-217CD0B3DAC7}"/>
    <dgm:cxn modelId="{7AB55F0A-A8C4-4B52-BBC7-340DF4CBCA37}" type="presParOf" srcId="{8189AD29-FC9B-40F0-9E88-3E6B522D957D}" destId="{F5EEABE7-23A8-4C6A-A80F-D929D4A7D5EF}" srcOrd="0" destOrd="0" presId="urn:microsoft.com/office/officeart/2005/8/layout/vList2"/>
    <dgm:cxn modelId="{DC009E32-CE94-44F4-BAAF-F64470B59C70}" type="presParOf" srcId="{8189AD29-FC9B-40F0-9E88-3E6B522D957D}" destId="{160978A9-6940-48E0-B805-59B437D76FBE}" srcOrd="1" destOrd="0" presId="urn:microsoft.com/office/officeart/2005/8/layout/vList2"/>
    <dgm:cxn modelId="{A745D6E2-2DEB-4E68-B404-D34FD7FC6E4E}" type="presParOf" srcId="{8189AD29-FC9B-40F0-9E88-3E6B522D957D}" destId="{6ACF6922-2E8F-4236-B18E-5565348B110B}" srcOrd="2" destOrd="0" presId="urn:microsoft.com/office/officeart/2005/8/layout/vList2"/>
    <dgm:cxn modelId="{24812306-1A87-42EF-BD3B-57B018668DAD}" type="presParOf" srcId="{8189AD29-FC9B-40F0-9E88-3E6B522D957D}" destId="{D05B6E8A-E6B5-4BDE-8EAC-BEE0C48DC6DC}" srcOrd="3" destOrd="0" presId="urn:microsoft.com/office/officeart/2005/8/layout/vList2"/>
    <dgm:cxn modelId="{0CDBC764-FA15-4E3E-BD3F-3B2DDF7FE429}" type="presParOf" srcId="{8189AD29-FC9B-40F0-9E88-3E6B522D957D}" destId="{FF648B29-78C8-4C22-B6F4-8FFBD9E23923}" srcOrd="4" destOrd="0" presId="urn:microsoft.com/office/officeart/2005/8/layout/vList2"/>
    <dgm:cxn modelId="{74B850F4-8108-4787-B8BB-5779191D7FA9}" type="presParOf" srcId="{8189AD29-FC9B-40F0-9E88-3E6B522D957D}" destId="{7DE9B80B-5C1C-4CE2-87C6-A23698E26255}" srcOrd="5" destOrd="0" presId="urn:microsoft.com/office/officeart/2005/8/layout/vList2"/>
    <dgm:cxn modelId="{54AB8D7B-5522-4CAA-BC21-B99661B53EC2}" type="presParOf" srcId="{8189AD29-FC9B-40F0-9E88-3E6B522D957D}" destId="{AF1F71F8-057E-4FA3-83C5-1F7809B8665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F17EC6-7A2D-48E9-A356-913445AFF2B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A0EA5E1-6387-4375-9B16-0EA93231B1AE}">
      <dgm:prSet/>
      <dgm:spPr/>
      <dgm:t>
        <a:bodyPr/>
        <a:lstStyle/>
        <a:p>
          <a:r>
            <a:rPr lang="en-US" dirty="0"/>
            <a:t>Threats to Network Security</a:t>
          </a:r>
        </a:p>
      </dgm:t>
    </dgm:pt>
    <dgm:pt modelId="{CF5864AF-18F0-4363-A56F-0347E6B38ADB}" type="parTrans" cxnId="{7858F4D0-93D8-4C8B-ADC5-B18A0854CD2A}">
      <dgm:prSet/>
      <dgm:spPr/>
      <dgm:t>
        <a:bodyPr/>
        <a:lstStyle/>
        <a:p>
          <a:endParaRPr lang="en-US"/>
        </a:p>
      </dgm:t>
    </dgm:pt>
    <dgm:pt modelId="{552809C3-2647-4230-BA4C-F0F35CCFB630}" type="sibTrans" cxnId="{7858F4D0-93D8-4C8B-ADC5-B18A0854CD2A}">
      <dgm:prSet/>
      <dgm:spPr/>
      <dgm:t>
        <a:bodyPr/>
        <a:lstStyle/>
        <a:p>
          <a:endParaRPr lang="en-US"/>
        </a:p>
      </dgm:t>
    </dgm:pt>
    <dgm:pt modelId="{3A408ED1-9776-4533-A0FD-0663442A69F7}">
      <dgm:prSet/>
      <dgm:spPr/>
      <dgm:t>
        <a:bodyPr/>
        <a:lstStyle/>
        <a:p>
          <a:r>
            <a:rPr lang="en-US" dirty="0"/>
            <a:t>Physical Security</a:t>
          </a:r>
        </a:p>
      </dgm:t>
    </dgm:pt>
    <dgm:pt modelId="{5713E118-0E89-4CD0-BCF7-62287F967ED0}" type="parTrans" cxnId="{08898E42-9870-44D7-A0D0-78EFE57E3E17}">
      <dgm:prSet/>
      <dgm:spPr/>
      <dgm:t>
        <a:bodyPr/>
        <a:lstStyle/>
        <a:p>
          <a:endParaRPr lang="en-US"/>
        </a:p>
      </dgm:t>
    </dgm:pt>
    <dgm:pt modelId="{430C3E9A-E0AB-405F-8847-4EECD9A20C62}" type="sibTrans" cxnId="{08898E42-9870-44D7-A0D0-78EFE57E3E17}">
      <dgm:prSet/>
      <dgm:spPr/>
      <dgm:t>
        <a:bodyPr/>
        <a:lstStyle/>
        <a:p>
          <a:endParaRPr lang="en-US"/>
        </a:p>
      </dgm:t>
    </dgm:pt>
    <dgm:pt modelId="{04404156-3CF9-4A46-B2E4-380CF65944CD}">
      <dgm:prSet/>
      <dgm:spPr/>
      <dgm:t>
        <a:bodyPr/>
        <a:lstStyle/>
        <a:p>
          <a:r>
            <a:rPr lang="en-US" dirty="0"/>
            <a:t>Security Vulnerabilities</a:t>
          </a:r>
        </a:p>
      </dgm:t>
    </dgm:pt>
    <dgm:pt modelId="{771A8EB6-04AB-4C81-99B3-B092C1E7ACD4}" type="parTrans" cxnId="{75178080-6DFA-4B8A-A016-71632F48664A}">
      <dgm:prSet/>
      <dgm:spPr/>
      <dgm:t>
        <a:bodyPr/>
        <a:lstStyle/>
        <a:p>
          <a:endParaRPr lang="en-US"/>
        </a:p>
      </dgm:t>
    </dgm:pt>
    <dgm:pt modelId="{556DDEF4-2040-4DE2-A3D9-1CE16792F6A4}" type="sibTrans" cxnId="{75178080-6DFA-4B8A-A016-71632F48664A}">
      <dgm:prSet/>
      <dgm:spPr/>
      <dgm:t>
        <a:bodyPr/>
        <a:lstStyle/>
        <a:p>
          <a:endParaRPr lang="en-US"/>
        </a:p>
      </dgm:t>
    </dgm:pt>
    <dgm:pt modelId="{55DED6B4-AB6D-4B19-A3C1-37937781A9AE}">
      <dgm:prSet/>
      <dgm:spPr/>
      <dgm:t>
        <a:bodyPr/>
        <a:lstStyle/>
        <a:p>
          <a:r>
            <a:rPr lang="en-US"/>
            <a:t>Malware</a:t>
          </a:r>
        </a:p>
      </dgm:t>
    </dgm:pt>
    <dgm:pt modelId="{EE01810F-9740-4606-A4FE-9A501F60694D}" type="parTrans" cxnId="{A34404BE-9DAE-4A41-9381-8E39FB9E9FAA}">
      <dgm:prSet/>
      <dgm:spPr/>
      <dgm:t>
        <a:bodyPr/>
        <a:lstStyle/>
        <a:p>
          <a:endParaRPr lang="en-US"/>
        </a:p>
      </dgm:t>
    </dgm:pt>
    <dgm:pt modelId="{E6648271-AD14-4C43-A2C2-CFCA5E09672F}" type="sibTrans" cxnId="{A34404BE-9DAE-4A41-9381-8E39FB9E9FAA}">
      <dgm:prSet/>
      <dgm:spPr/>
      <dgm:t>
        <a:bodyPr/>
        <a:lstStyle/>
        <a:p>
          <a:endParaRPr lang="en-US"/>
        </a:p>
      </dgm:t>
    </dgm:pt>
    <dgm:pt modelId="{3FACB2B6-4398-43A5-BCCD-A31B2806CDA1}">
      <dgm:prSet/>
      <dgm:spPr/>
      <dgm:t>
        <a:bodyPr/>
        <a:lstStyle/>
        <a:p>
          <a:r>
            <a:rPr lang="en-US"/>
            <a:t>Network Attacks</a:t>
          </a:r>
        </a:p>
      </dgm:t>
    </dgm:pt>
    <dgm:pt modelId="{A3AC81B5-59D6-4D32-A53A-924272EE967F}" type="parTrans" cxnId="{30D3107B-5AF3-4589-8544-D1C0F11557FE}">
      <dgm:prSet/>
      <dgm:spPr/>
      <dgm:t>
        <a:bodyPr/>
        <a:lstStyle/>
        <a:p>
          <a:endParaRPr lang="en-US"/>
        </a:p>
      </dgm:t>
    </dgm:pt>
    <dgm:pt modelId="{B8FA7EEA-6545-4F6F-94F1-51B33E1C59E2}" type="sibTrans" cxnId="{30D3107B-5AF3-4589-8544-D1C0F11557FE}">
      <dgm:prSet/>
      <dgm:spPr/>
      <dgm:t>
        <a:bodyPr/>
        <a:lstStyle/>
        <a:p>
          <a:endParaRPr lang="en-US"/>
        </a:p>
      </dgm:t>
    </dgm:pt>
    <dgm:pt modelId="{E0DBBB86-C87C-4EDD-8D7F-BDA743631182}">
      <dgm:prSet/>
      <dgm:spPr/>
      <dgm:t>
        <a:bodyPr/>
        <a:lstStyle/>
        <a:p>
          <a:r>
            <a:rPr lang="en-US"/>
            <a:t>Mitigating Network Attacks</a:t>
          </a:r>
        </a:p>
      </dgm:t>
    </dgm:pt>
    <dgm:pt modelId="{1F6286AA-ED88-4558-9112-A2BD8AD7EDF6}" type="parTrans" cxnId="{31E6889F-1BBC-420F-BF6F-3424E6681F99}">
      <dgm:prSet/>
      <dgm:spPr/>
      <dgm:t>
        <a:bodyPr/>
        <a:lstStyle/>
        <a:p>
          <a:endParaRPr lang="en-US"/>
        </a:p>
      </dgm:t>
    </dgm:pt>
    <dgm:pt modelId="{EF47BBD9-A839-40F4-AD29-70AF0C1D6FF6}" type="sibTrans" cxnId="{31E6889F-1BBC-420F-BF6F-3424E6681F99}">
      <dgm:prSet/>
      <dgm:spPr/>
      <dgm:t>
        <a:bodyPr/>
        <a:lstStyle/>
        <a:p>
          <a:endParaRPr lang="en-US"/>
        </a:p>
      </dgm:t>
    </dgm:pt>
    <dgm:pt modelId="{907804D9-FD6D-4552-956A-96A26186BC24}" type="pres">
      <dgm:prSet presAssocID="{09F17EC6-7A2D-48E9-A356-913445AFF2BE}" presName="linear" presStyleCnt="0">
        <dgm:presLayoutVars>
          <dgm:animLvl val="lvl"/>
          <dgm:resizeHandles val="exact"/>
        </dgm:presLayoutVars>
      </dgm:prSet>
      <dgm:spPr/>
    </dgm:pt>
    <dgm:pt modelId="{9832EE4F-E8CA-41D1-AB93-214E7813E78E}" type="pres">
      <dgm:prSet presAssocID="{3A0EA5E1-6387-4375-9B16-0EA93231B1A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A6D9FA1-6F19-4E24-9CD3-E97BFE6E704B}" type="pres">
      <dgm:prSet presAssocID="{552809C3-2647-4230-BA4C-F0F35CCFB630}" presName="spacer" presStyleCnt="0"/>
      <dgm:spPr/>
    </dgm:pt>
    <dgm:pt modelId="{59B5F4E9-CFD8-4569-9651-3A28B9F05F90}" type="pres">
      <dgm:prSet presAssocID="{3A408ED1-9776-4533-A0FD-0663442A69F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039C8F8-AE60-44C5-BDE4-724E4F31E4FA}" type="pres">
      <dgm:prSet presAssocID="{430C3E9A-E0AB-405F-8847-4EECD9A20C62}" presName="spacer" presStyleCnt="0"/>
      <dgm:spPr/>
    </dgm:pt>
    <dgm:pt modelId="{E1CEDE32-8283-4169-8C8E-51A823C59745}" type="pres">
      <dgm:prSet presAssocID="{04404156-3CF9-4A46-B2E4-380CF65944C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DA64EA6-E5FA-4697-BE98-E29A439AE5FD}" type="pres">
      <dgm:prSet presAssocID="{556DDEF4-2040-4DE2-A3D9-1CE16792F6A4}" presName="spacer" presStyleCnt="0"/>
      <dgm:spPr/>
    </dgm:pt>
    <dgm:pt modelId="{B7147D3B-A928-4D45-898A-CE78FAB21E1B}" type="pres">
      <dgm:prSet presAssocID="{55DED6B4-AB6D-4B19-A3C1-37937781A9A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A2E0468-61E6-4275-AC2A-A4C3EFE9DA14}" type="pres">
      <dgm:prSet presAssocID="{E6648271-AD14-4C43-A2C2-CFCA5E09672F}" presName="spacer" presStyleCnt="0"/>
      <dgm:spPr/>
    </dgm:pt>
    <dgm:pt modelId="{807979EB-674B-4321-9696-940B16A5AAD2}" type="pres">
      <dgm:prSet presAssocID="{3FACB2B6-4398-43A5-BCCD-A31B2806CDA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42B4224-B007-468A-85D6-9CD6EA0E6859}" type="pres">
      <dgm:prSet presAssocID="{B8FA7EEA-6545-4F6F-94F1-51B33E1C59E2}" presName="spacer" presStyleCnt="0"/>
      <dgm:spPr/>
    </dgm:pt>
    <dgm:pt modelId="{5A496035-4AA8-4895-B509-55D2D4B8F4B9}" type="pres">
      <dgm:prSet presAssocID="{E0DBBB86-C87C-4EDD-8D7F-BDA74363118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B47C91C-F694-4428-86C5-EA38D98DD7E3}" type="presOf" srcId="{3FACB2B6-4398-43A5-BCCD-A31B2806CDA1}" destId="{807979EB-674B-4321-9696-940B16A5AAD2}" srcOrd="0" destOrd="0" presId="urn:microsoft.com/office/officeart/2005/8/layout/vList2"/>
    <dgm:cxn modelId="{E1B8AB1F-7D62-4460-8220-84EC0024B833}" type="presOf" srcId="{3A408ED1-9776-4533-A0FD-0663442A69F7}" destId="{59B5F4E9-CFD8-4569-9651-3A28B9F05F90}" srcOrd="0" destOrd="0" presId="urn:microsoft.com/office/officeart/2005/8/layout/vList2"/>
    <dgm:cxn modelId="{95223C24-A8D7-4D2F-BCAD-E6FBE05DC181}" type="presOf" srcId="{E0DBBB86-C87C-4EDD-8D7F-BDA743631182}" destId="{5A496035-4AA8-4895-B509-55D2D4B8F4B9}" srcOrd="0" destOrd="0" presId="urn:microsoft.com/office/officeart/2005/8/layout/vList2"/>
    <dgm:cxn modelId="{C698E928-A4AB-4D9A-9638-7A6110A4382E}" type="presOf" srcId="{3A0EA5E1-6387-4375-9B16-0EA93231B1AE}" destId="{9832EE4F-E8CA-41D1-AB93-214E7813E78E}" srcOrd="0" destOrd="0" presId="urn:microsoft.com/office/officeart/2005/8/layout/vList2"/>
    <dgm:cxn modelId="{9B051935-3169-472F-818E-F5503811A097}" type="presOf" srcId="{55DED6B4-AB6D-4B19-A3C1-37937781A9AE}" destId="{B7147D3B-A928-4D45-898A-CE78FAB21E1B}" srcOrd="0" destOrd="0" presId="urn:microsoft.com/office/officeart/2005/8/layout/vList2"/>
    <dgm:cxn modelId="{9C2AD63B-13D8-4EF8-85D5-88493BE0EAF2}" type="presOf" srcId="{04404156-3CF9-4A46-B2E4-380CF65944CD}" destId="{E1CEDE32-8283-4169-8C8E-51A823C59745}" srcOrd="0" destOrd="0" presId="urn:microsoft.com/office/officeart/2005/8/layout/vList2"/>
    <dgm:cxn modelId="{08898E42-9870-44D7-A0D0-78EFE57E3E17}" srcId="{09F17EC6-7A2D-48E9-A356-913445AFF2BE}" destId="{3A408ED1-9776-4533-A0FD-0663442A69F7}" srcOrd="1" destOrd="0" parTransId="{5713E118-0E89-4CD0-BCF7-62287F967ED0}" sibTransId="{430C3E9A-E0AB-405F-8847-4EECD9A20C62}"/>
    <dgm:cxn modelId="{30D3107B-5AF3-4589-8544-D1C0F11557FE}" srcId="{09F17EC6-7A2D-48E9-A356-913445AFF2BE}" destId="{3FACB2B6-4398-43A5-BCCD-A31B2806CDA1}" srcOrd="4" destOrd="0" parTransId="{A3AC81B5-59D6-4D32-A53A-924272EE967F}" sibTransId="{B8FA7EEA-6545-4F6F-94F1-51B33E1C59E2}"/>
    <dgm:cxn modelId="{75178080-6DFA-4B8A-A016-71632F48664A}" srcId="{09F17EC6-7A2D-48E9-A356-913445AFF2BE}" destId="{04404156-3CF9-4A46-B2E4-380CF65944CD}" srcOrd="2" destOrd="0" parTransId="{771A8EB6-04AB-4C81-99B3-B092C1E7ACD4}" sibTransId="{556DDEF4-2040-4DE2-A3D9-1CE16792F6A4}"/>
    <dgm:cxn modelId="{15C8DA81-24E7-4F56-BFD7-242044AF5CC6}" type="presOf" srcId="{09F17EC6-7A2D-48E9-A356-913445AFF2BE}" destId="{907804D9-FD6D-4552-956A-96A26186BC24}" srcOrd="0" destOrd="0" presId="urn:microsoft.com/office/officeart/2005/8/layout/vList2"/>
    <dgm:cxn modelId="{31E6889F-1BBC-420F-BF6F-3424E6681F99}" srcId="{09F17EC6-7A2D-48E9-A356-913445AFF2BE}" destId="{E0DBBB86-C87C-4EDD-8D7F-BDA743631182}" srcOrd="5" destOrd="0" parTransId="{1F6286AA-ED88-4558-9112-A2BD8AD7EDF6}" sibTransId="{EF47BBD9-A839-40F4-AD29-70AF0C1D6FF6}"/>
    <dgm:cxn modelId="{A34404BE-9DAE-4A41-9381-8E39FB9E9FAA}" srcId="{09F17EC6-7A2D-48E9-A356-913445AFF2BE}" destId="{55DED6B4-AB6D-4B19-A3C1-37937781A9AE}" srcOrd="3" destOrd="0" parTransId="{EE01810F-9740-4606-A4FE-9A501F60694D}" sibTransId="{E6648271-AD14-4C43-A2C2-CFCA5E09672F}"/>
    <dgm:cxn modelId="{7858F4D0-93D8-4C8B-ADC5-B18A0854CD2A}" srcId="{09F17EC6-7A2D-48E9-A356-913445AFF2BE}" destId="{3A0EA5E1-6387-4375-9B16-0EA93231B1AE}" srcOrd="0" destOrd="0" parTransId="{CF5864AF-18F0-4363-A56F-0347E6B38ADB}" sibTransId="{552809C3-2647-4230-BA4C-F0F35CCFB630}"/>
    <dgm:cxn modelId="{FC014012-7CD6-44FE-BBC6-5A600DD5B952}" type="presParOf" srcId="{907804D9-FD6D-4552-956A-96A26186BC24}" destId="{9832EE4F-E8CA-41D1-AB93-214E7813E78E}" srcOrd="0" destOrd="0" presId="urn:microsoft.com/office/officeart/2005/8/layout/vList2"/>
    <dgm:cxn modelId="{F90532CF-ADD7-4E7A-8C74-1BDF634AE921}" type="presParOf" srcId="{907804D9-FD6D-4552-956A-96A26186BC24}" destId="{4A6D9FA1-6F19-4E24-9CD3-E97BFE6E704B}" srcOrd="1" destOrd="0" presId="urn:microsoft.com/office/officeart/2005/8/layout/vList2"/>
    <dgm:cxn modelId="{56F0E957-6F41-472C-B375-9700AA33A19D}" type="presParOf" srcId="{907804D9-FD6D-4552-956A-96A26186BC24}" destId="{59B5F4E9-CFD8-4569-9651-3A28B9F05F90}" srcOrd="2" destOrd="0" presId="urn:microsoft.com/office/officeart/2005/8/layout/vList2"/>
    <dgm:cxn modelId="{4B6C94EE-33B0-489A-890A-0BBD83C4D48B}" type="presParOf" srcId="{907804D9-FD6D-4552-956A-96A26186BC24}" destId="{B039C8F8-AE60-44C5-BDE4-724E4F31E4FA}" srcOrd="3" destOrd="0" presId="urn:microsoft.com/office/officeart/2005/8/layout/vList2"/>
    <dgm:cxn modelId="{30638EC9-5EB7-4B88-A7CF-57FFC8DE47F0}" type="presParOf" srcId="{907804D9-FD6D-4552-956A-96A26186BC24}" destId="{E1CEDE32-8283-4169-8C8E-51A823C59745}" srcOrd="4" destOrd="0" presId="urn:microsoft.com/office/officeart/2005/8/layout/vList2"/>
    <dgm:cxn modelId="{63B4486F-7BC9-4F25-AAC1-C136167A719A}" type="presParOf" srcId="{907804D9-FD6D-4552-956A-96A26186BC24}" destId="{1DA64EA6-E5FA-4697-BE98-E29A439AE5FD}" srcOrd="5" destOrd="0" presId="urn:microsoft.com/office/officeart/2005/8/layout/vList2"/>
    <dgm:cxn modelId="{17DFF647-086B-47E0-9E3F-FCD5D623EC35}" type="presParOf" srcId="{907804D9-FD6D-4552-956A-96A26186BC24}" destId="{B7147D3B-A928-4D45-898A-CE78FAB21E1B}" srcOrd="6" destOrd="0" presId="urn:microsoft.com/office/officeart/2005/8/layout/vList2"/>
    <dgm:cxn modelId="{8B02A5C7-FB6D-4ED2-A3EB-D0E473318BB3}" type="presParOf" srcId="{907804D9-FD6D-4552-956A-96A26186BC24}" destId="{9A2E0468-61E6-4275-AC2A-A4C3EFE9DA14}" srcOrd="7" destOrd="0" presId="urn:microsoft.com/office/officeart/2005/8/layout/vList2"/>
    <dgm:cxn modelId="{FAA7E08F-C830-4D53-BB42-C90BBACC8E2A}" type="presParOf" srcId="{907804D9-FD6D-4552-956A-96A26186BC24}" destId="{807979EB-674B-4321-9696-940B16A5AAD2}" srcOrd="8" destOrd="0" presId="urn:microsoft.com/office/officeart/2005/8/layout/vList2"/>
    <dgm:cxn modelId="{B7C88FA3-8306-45F7-8715-BEEAF604CC34}" type="presParOf" srcId="{907804D9-FD6D-4552-956A-96A26186BC24}" destId="{E42B4224-B007-468A-85D6-9CD6EA0E6859}" srcOrd="9" destOrd="0" presId="urn:microsoft.com/office/officeart/2005/8/layout/vList2"/>
    <dgm:cxn modelId="{74F41A62-7AE0-4CD3-8810-B43DAF71097E}" type="presParOf" srcId="{907804D9-FD6D-4552-956A-96A26186BC24}" destId="{5A496035-4AA8-4895-B509-55D2D4B8F4B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EABE7-23A8-4C6A-A80F-D929D4A7D5EF}">
      <dsp:nvSpPr>
        <dsp:cNvPr id="0" name=""/>
        <dsp:cNvSpPr/>
      </dsp:nvSpPr>
      <dsp:spPr>
        <a:xfrm>
          <a:off x="0" y="68183"/>
          <a:ext cx="626364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Design Considerations for a Small Network</a:t>
          </a:r>
        </a:p>
      </dsp:txBody>
      <dsp:txXfrm>
        <a:off x="62141" y="130324"/>
        <a:ext cx="6139358" cy="1148678"/>
      </dsp:txXfrm>
    </dsp:sp>
    <dsp:sp modelId="{6ACF6922-2E8F-4236-B18E-5565348B110B}">
      <dsp:nvSpPr>
        <dsp:cNvPr id="0" name=""/>
        <dsp:cNvSpPr/>
      </dsp:nvSpPr>
      <dsp:spPr>
        <a:xfrm>
          <a:off x="0" y="1433303"/>
          <a:ext cx="6263640" cy="12729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Scale to a Large Network</a:t>
          </a:r>
        </a:p>
      </dsp:txBody>
      <dsp:txXfrm>
        <a:off x="62141" y="1495444"/>
        <a:ext cx="6139358" cy="1148678"/>
      </dsp:txXfrm>
    </dsp:sp>
    <dsp:sp modelId="{FF648B29-78C8-4C22-B6F4-8FFBD9E23923}">
      <dsp:nvSpPr>
        <dsp:cNvPr id="0" name=""/>
        <dsp:cNvSpPr/>
      </dsp:nvSpPr>
      <dsp:spPr>
        <a:xfrm>
          <a:off x="0" y="2798423"/>
          <a:ext cx="6263640" cy="12729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Threats to the Network</a:t>
          </a:r>
        </a:p>
      </dsp:txBody>
      <dsp:txXfrm>
        <a:off x="62141" y="2860564"/>
        <a:ext cx="6139358" cy="1148678"/>
      </dsp:txXfrm>
    </dsp:sp>
    <dsp:sp modelId="{AF1F71F8-057E-4FA3-83C5-1F7809B86656}">
      <dsp:nvSpPr>
        <dsp:cNvPr id="0" name=""/>
        <dsp:cNvSpPr/>
      </dsp:nvSpPr>
      <dsp:spPr>
        <a:xfrm>
          <a:off x="0" y="4163544"/>
          <a:ext cx="6263640" cy="12729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Keeping the Network Safe</a:t>
          </a:r>
        </a:p>
      </dsp:txBody>
      <dsp:txXfrm>
        <a:off x="62141" y="4225685"/>
        <a:ext cx="6139358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2EE4F-E8CA-41D1-AB93-214E7813E78E}">
      <dsp:nvSpPr>
        <dsp:cNvPr id="0" name=""/>
        <dsp:cNvSpPr/>
      </dsp:nvSpPr>
      <dsp:spPr>
        <a:xfrm>
          <a:off x="0" y="65645"/>
          <a:ext cx="6364224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Threats to Network Security</a:t>
          </a:r>
        </a:p>
      </dsp:txBody>
      <dsp:txXfrm>
        <a:off x="39809" y="105454"/>
        <a:ext cx="6284606" cy="735872"/>
      </dsp:txXfrm>
    </dsp:sp>
    <dsp:sp modelId="{59B5F4E9-CFD8-4569-9651-3A28B9F05F90}">
      <dsp:nvSpPr>
        <dsp:cNvPr id="0" name=""/>
        <dsp:cNvSpPr/>
      </dsp:nvSpPr>
      <dsp:spPr>
        <a:xfrm>
          <a:off x="0" y="979056"/>
          <a:ext cx="6364224" cy="8154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Physical Security</a:t>
          </a:r>
        </a:p>
      </dsp:txBody>
      <dsp:txXfrm>
        <a:off x="39809" y="1018865"/>
        <a:ext cx="6284606" cy="735872"/>
      </dsp:txXfrm>
    </dsp:sp>
    <dsp:sp modelId="{E1CEDE32-8283-4169-8C8E-51A823C59745}">
      <dsp:nvSpPr>
        <dsp:cNvPr id="0" name=""/>
        <dsp:cNvSpPr/>
      </dsp:nvSpPr>
      <dsp:spPr>
        <a:xfrm>
          <a:off x="0" y="1892466"/>
          <a:ext cx="6364224" cy="8154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Security Vulnerabilities</a:t>
          </a:r>
        </a:p>
      </dsp:txBody>
      <dsp:txXfrm>
        <a:off x="39809" y="1932275"/>
        <a:ext cx="6284606" cy="735872"/>
      </dsp:txXfrm>
    </dsp:sp>
    <dsp:sp modelId="{B7147D3B-A928-4D45-898A-CE78FAB21E1B}">
      <dsp:nvSpPr>
        <dsp:cNvPr id="0" name=""/>
        <dsp:cNvSpPr/>
      </dsp:nvSpPr>
      <dsp:spPr>
        <a:xfrm>
          <a:off x="0" y="2805876"/>
          <a:ext cx="6364224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Malware</a:t>
          </a:r>
        </a:p>
      </dsp:txBody>
      <dsp:txXfrm>
        <a:off x="39809" y="2845685"/>
        <a:ext cx="6284606" cy="735872"/>
      </dsp:txXfrm>
    </dsp:sp>
    <dsp:sp modelId="{807979EB-674B-4321-9696-940B16A5AAD2}">
      <dsp:nvSpPr>
        <dsp:cNvPr id="0" name=""/>
        <dsp:cNvSpPr/>
      </dsp:nvSpPr>
      <dsp:spPr>
        <a:xfrm>
          <a:off x="0" y="3719286"/>
          <a:ext cx="6364224" cy="8154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Network Attacks</a:t>
          </a:r>
        </a:p>
      </dsp:txBody>
      <dsp:txXfrm>
        <a:off x="39809" y="3759095"/>
        <a:ext cx="6284606" cy="735872"/>
      </dsp:txXfrm>
    </dsp:sp>
    <dsp:sp modelId="{5A496035-4AA8-4895-B509-55D2D4B8F4B9}">
      <dsp:nvSpPr>
        <dsp:cNvPr id="0" name=""/>
        <dsp:cNvSpPr/>
      </dsp:nvSpPr>
      <dsp:spPr>
        <a:xfrm>
          <a:off x="0" y="4632696"/>
          <a:ext cx="6364224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Mitigating Network Attacks</a:t>
          </a:r>
        </a:p>
      </dsp:txBody>
      <dsp:txXfrm>
        <a:off x="39809" y="4672505"/>
        <a:ext cx="6284606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>
            <a:extLst>
              <a:ext uri="{FF2B5EF4-FFF2-40B4-BE49-F238E27FC236}">
                <a16:creationId xmlns:a16="http://schemas.microsoft.com/office/drawing/2014/main" id="{50F79E71-9DCA-5B40-EDC7-D7DDFE430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3" y="8764588"/>
            <a:ext cx="6710362" cy="339725"/>
          </a:xfrm>
          <a:prstGeom prst="rect">
            <a:avLst/>
          </a:prstGeom>
          <a:noFill/>
          <a:ln>
            <a:noFill/>
          </a:ln>
          <a:effectLst/>
        </p:spPr>
        <p:txBody>
          <a:bodyPr lIns="94849" tIns="49756" rIns="94849" bIns="49756">
            <a:spAutoFit/>
          </a:bodyPr>
          <a:lstStyle>
            <a:lvl1pPr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800" b="1"/>
              <a:t>Copyright © 2001, Cisco Systems, Inc. All rights reserved. Printed in USA.</a:t>
            </a:r>
            <a:br>
              <a:rPr lang="en-US" altLang="en-US" sz="800" b="1"/>
            </a:br>
            <a:r>
              <a:rPr lang="en-US" altLang="en-US" sz="800" b="1"/>
              <a:t>Presentation_ID.scr</a:t>
            </a:r>
          </a:p>
        </p:txBody>
      </p:sp>
      <p:sp>
        <p:nvSpPr>
          <p:cNvPr id="17411" name="Line 5">
            <a:extLst>
              <a:ext uri="{FF2B5EF4-FFF2-40B4-BE49-F238E27FC236}">
                <a16:creationId xmlns:a16="http://schemas.microsoft.com/office/drawing/2014/main" id="{FC8EE1E7-13CC-CF77-33FE-5BC25F242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813" y="8778875"/>
            <a:ext cx="6551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>
            <a:extLst>
              <a:ext uri="{FF2B5EF4-FFF2-40B4-BE49-F238E27FC236}">
                <a16:creationId xmlns:a16="http://schemas.microsoft.com/office/drawing/2014/main" id="{E85D1066-7E2D-DE94-77DA-B3072FA1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75" y="8410575"/>
            <a:ext cx="439738" cy="209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endParaRPr lang="en-NZ" altLang="en-US"/>
          </a:p>
        </p:txBody>
      </p:sp>
      <p:sp>
        <p:nvSpPr>
          <p:cNvPr id="33795" name="Rectangle 9">
            <a:extLst>
              <a:ext uri="{FF2B5EF4-FFF2-40B4-BE49-F238E27FC236}">
                <a16:creationId xmlns:a16="http://schemas.microsoft.com/office/drawing/2014/main" id="{48389915-D2CB-5570-4B8D-643822512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3" y="8585200"/>
            <a:ext cx="2562225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lIns="93435" tIns="49014" rIns="93435" bIns="49014">
            <a:spAutoFit/>
          </a:bodyPr>
          <a:lstStyle>
            <a:lvl1pPr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800" b="1"/>
              <a:t>© 2001, Cisco Systems, Inc. All rights reserved.</a:t>
            </a:r>
          </a:p>
          <a:p>
            <a:pPr>
              <a:defRPr/>
            </a:pPr>
            <a:r>
              <a:rPr lang="en-US" altLang="en-US" sz="800" b="1"/>
              <a:t>&lt;Title of Course (ACRO) vX.X&gt;</a:t>
            </a:r>
          </a:p>
        </p:txBody>
      </p:sp>
      <p:sp>
        <p:nvSpPr>
          <p:cNvPr id="16388" name="Line 10">
            <a:extLst>
              <a:ext uri="{FF2B5EF4-FFF2-40B4-BE49-F238E27FC236}">
                <a16:creationId xmlns:a16="http://schemas.microsoft.com/office/drawing/2014/main" id="{9A0AC4F1-14A7-166B-D84E-1421157B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225" y="8599488"/>
            <a:ext cx="6503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>
            <a:extLst>
              <a:ext uri="{FF2B5EF4-FFF2-40B4-BE49-F238E27FC236}">
                <a16:creationId xmlns:a16="http://schemas.microsoft.com/office/drawing/2014/main" id="{3BAA3EB4-F984-9CA9-846F-268EDDF7F0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8480425"/>
            <a:ext cx="795338" cy="282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380" tIns="0" rIns="18380" bIns="0" numCol="1" anchor="b" anchorCtr="0" compatLnSpc="1">
            <a:prstTxWarp prst="textNoShape">
              <a:avLst/>
            </a:prstTxWarp>
          </a:bodyPr>
          <a:lstStyle>
            <a:lvl1pPr algn="r" defTabSz="881063">
              <a:defRPr sz="800" smtClean="0"/>
            </a:lvl1pPr>
          </a:lstStyle>
          <a:p>
            <a:pPr>
              <a:defRPr/>
            </a:pPr>
            <a:fld id="{26E0344C-2F77-42F4-8140-306A3FEC6A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390" name="Rectangle 12">
            <a:extLst>
              <a:ext uri="{FF2B5EF4-FFF2-40B4-BE49-F238E27FC236}">
                <a16:creationId xmlns:a16="http://schemas.microsoft.com/office/drawing/2014/main" id="{AF219270-7FF6-5B5F-4943-5FCFA0BED0B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1113" y="239713"/>
            <a:ext cx="6934201" cy="3900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9" name="Rectangle 13">
            <a:extLst>
              <a:ext uri="{FF2B5EF4-FFF2-40B4-BE49-F238E27FC236}">
                <a16:creationId xmlns:a16="http://schemas.microsoft.com/office/drawing/2014/main" id="{1FC80CD4-BBE7-4A43-5536-0B95E3F4CBC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95288" y="4278313"/>
            <a:ext cx="5986462" cy="4154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435" tIns="49014" rIns="93435" bIns="49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>
            <a:extLst>
              <a:ext uri="{FF2B5EF4-FFF2-40B4-BE49-F238E27FC236}">
                <a16:creationId xmlns:a16="http://schemas.microsoft.com/office/drawing/2014/main" id="{8F4E1AFE-D477-C578-0E11-B614F1043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A3590AE0-4338-4F1F-BA31-EDFE1C3BD7A6}" type="slidenum">
              <a:rPr lang="en-US" altLang="en-US" sz="800" smtClean="0"/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</a:t>
            </a:fld>
            <a:endParaRPr lang="en-US" altLang="en-US" sz="8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3D2DB77-8B40-7385-9657-C9F8C1C895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6350" y="239713"/>
            <a:ext cx="6929438" cy="38989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8DB9D2D-DD51-DB85-65FF-2A56CE930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6875" y="4278313"/>
            <a:ext cx="5984875" cy="4156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>
            <a:extLst>
              <a:ext uri="{FF2B5EF4-FFF2-40B4-BE49-F238E27FC236}">
                <a16:creationId xmlns:a16="http://schemas.microsoft.com/office/drawing/2014/main" id="{9A972AB2-A5E4-B0DE-E5FD-1BA665A14A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A714C247-9C7D-437F-8C6F-4F25636DF420}" type="slidenum">
              <a:rPr lang="en-US" altLang="en-US" sz="800"/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2</a:t>
            </a:fld>
            <a:endParaRPr lang="en-US" altLang="en-US" sz="8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94B71B0-F43E-3C3F-69A9-F2396C7391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6350" y="239713"/>
            <a:ext cx="6929438" cy="38989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17CD8F95-E6F3-804F-A223-2B537E7FAC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6875" y="4278313"/>
            <a:ext cx="5984875" cy="4156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1">
            <a:extLst>
              <a:ext uri="{FF2B5EF4-FFF2-40B4-BE49-F238E27FC236}">
                <a16:creationId xmlns:a16="http://schemas.microsoft.com/office/drawing/2014/main" id="{84EF3841-F852-413E-43E9-9371DD52C1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81063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810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206D43FB-B6E7-4BB9-BDD8-9CB5CC77CDDB}" type="slidenum">
              <a:rPr lang="en-US" altLang="en-US" sz="800"/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</a:t>
            </a:fld>
            <a:endParaRPr lang="en-US" altLang="en-US" sz="8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3F8CD541-76F0-3D5C-B289-A0705A9732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1113" y="239713"/>
            <a:ext cx="6934201" cy="3900487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A414B7B4-C5F1-09FC-5244-339FAE418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5AF1105C-66DA-AF44-730C-6389798DF6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1113" y="239713"/>
            <a:ext cx="6934201" cy="3900487"/>
          </a:xfrm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DBA780C2-C237-294B-7176-FF23D5DBB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565BC724-672C-37CF-B7B6-FD409C3B3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A57FA8-473A-4C2D-B72B-901B90AC04D2}" type="slidenum">
              <a:rPr lang="en-US" altLang="en-US" sz="800"/>
              <a:pPr/>
              <a:t>10</a:t>
            </a:fld>
            <a:endParaRPr lang="en-US" altLang="en-US" sz="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6C3BDF46-94AF-5429-6901-C45B960540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1113" y="239713"/>
            <a:ext cx="6934201" cy="3900487"/>
          </a:xfrm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04010CCF-608F-CA7D-476B-07E8B55B6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1.1.2.5 Cloud and Virtual Networks</a:t>
            </a:r>
          </a:p>
          <a:p>
            <a:r>
              <a:rPr lang="en-US" altLang="en-US">
                <a:latin typeface="Arial" panose="020B0604020202020204" pitchFamily="34" charset="0"/>
              </a:rPr>
              <a:t>1.1.2.6 The Evolving Network Border</a:t>
            </a:r>
          </a:p>
          <a:p>
            <a:r>
              <a:rPr lang="en-US" altLang="en-US">
                <a:latin typeface="Arial" panose="020B0604020202020204" pitchFamily="34" charset="0"/>
              </a:rPr>
              <a:t>1.1.2.7 Activity - Network Topology Protection Overview</a:t>
            </a: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E131753D-D534-0F12-7FDB-B7D7DB02B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3D95C0-BECD-4EAE-A0CB-0FC01C667FCD}" type="slidenum">
              <a:rPr lang="en-US" altLang="en-US" sz="800"/>
              <a:pPr/>
              <a:t>23</a:t>
            </a:fld>
            <a:endParaRPr lang="en-US" altLang="en-US" sz="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F81A7AB2-9828-60DE-BB4A-1118BA0FC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1113" y="239713"/>
            <a:ext cx="6934201" cy="3900487"/>
          </a:xfrm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B1ED7332-FF71-58E7-5108-0D384902D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1.1.2.5 Cloud and Virtual Networks</a:t>
            </a:r>
          </a:p>
          <a:p>
            <a:r>
              <a:rPr lang="en-US" altLang="en-US">
                <a:latin typeface="Arial" panose="020B0604020202020204" pitchFamily="34" charset="0"/>
              </a:rPr>
              <a:t>1.1.2.6 The Evolving Network Border</a:t>
            </a:r>
          </a:p>
          <a:p>
            <a:r>
              <a:rPr lang="en-US" altLang="en-US">
                <a:latin typeface="Arial" panose="020B0604020202020204" pitchFamily="34" charset="0"/>
              </a:rPr>
              <a:t>1.1.2.7 Activity - Network Topology Protection Overview</a:t>
            </a: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145F8E1B-D95B-4DAE-A185-23464769B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71CBFC-5110-41AA-B3E2-DD0CA15985F3}" type="slidenum">
              <a:rPr lang="en-US" altLang="en-US" sz="800"/>
              <a:pPr/>
              <a:t>24</a:t>
            </a:fld>
            <a:endParaRPr lang="en-US" altLang="en-US" sz="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BE3D8962-C57A-85E1-C34D-15902C48B9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1113" y="239713"/>
            <a:ext cx="6934201" cy="3900487"/>
          </a:xfrm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EA573C5B-A63D-6565-8C17-0D8F5316D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1.1.2.5 Cloud and Virtual Networks</a:t>
            </a:r>
          </a:p>
          <a:p>
            <a:r>
              <a:rPr lang="en-US" altLang="en-US">
                <a:latin typeface="Arial" panose="020B0604020202020204" pitchFamily="34" charset="0"/>
              </a:rPr>
              <a:t>1.1.2.6 The Evolving Network Border</a:t>
            </a:r>
          </a:p>
          <a:p>
            <a:r>
              <a:rPr lang="en-US" altLang="en-US">
                <a:latin typeface="Arial" panose="020B0604020202020204" pitchFamily="34" charset="0"/>
              </a:rPr>
              <a:t>1.1.2.7 Activity - Network Topology Protection Overview</a:t>
            </a: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3CF1D20C-CE97-FDFD-3B9D-7317E6158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0F2B40-BA88-4919-AAC6-912A541B9F5B}" type="slidenum">
              <a:rPr lang="en-US" altLang="en-US" sz="800"/>
              <a:pPr/>
              <a:t>27</a:t>
            </a:fld>
            <a:endParaRPr lang="en-US" altLang="en-US" sz="8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Pt_CoverArt1">
            <a:extLst>
              <a:ext uri="{FF2B5EF4-FFF2-40B4-BE49-F238E27FC236}">
                <a16:creationId xmlns:a16="http://schemas.microsoft.com/office/drawing/2014/main" id="{DBE9378B-7C3C-7BDB-8DC0-B0B574B2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93888"/>
            <a:ext cx="1218776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9E7C9661-CB60-381F-159F-F3657D06E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634" y="6670529"/>
            <a:ext cx="2041365" cy="19064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2124" tIns="41061" rIns="82124" bIns="41061" anchor="b" anchorCtr="1">
            <a:spAutoFit/>
          </a:bodyPr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rgbClr val="D3D3D3"/>
                </a:solidFill>
              </a:rPr>
              <a:t>© 2007 Cisco Systems, Inc. All rights reserved.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CCB7E4-E53B-6E04-88B6-F8A60C9F7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8947" y="6670529"/>
            <a:ext cx="656371" cy="19064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2124" tIns="41061" rIns="82124" bIns="41061" anchor="b">
            <a:spAutoFit/>
          </a:bodyPr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5047C-6AEE-2A6A-1E75-1AAD8F8DE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6372" y="6624363"/>
            <a:ext cx="322946" cy="2368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2124" tIns="41061" rIns="82124" bIns="41061" anchor="b">
            <a:spAutoFit/>
          </a:bodyPr>
          <a:lstStyle>
            <a:lvl1pPr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3E9FC4A5-83F4-4B18-BFC7-825326D441E5}" type="slidenum">
              <a:rPr lang="en-US" altLang="en-US" sz="1000" smtClean="0">
                <a:solidFill>
                  <a:srgbClr val="D3D3D3"/>
                </a:solidFill>
              </a:rPr>
              <a:pPr algn="r">
                <a:defRPr/>
              </a:pPr>
              <a:t>‹#›</a:t>
            </a:fld>
            <a:endParaRPr lang="en-US" altLang="en-US" sz="1000">
              <a:solidFill>
                <a:srgbClr val="D3D3D3"/>
              </a:solidFill>
            </a:endParaRPr>
          </a:p>
        </p:txBody>
      </p:sp>
      <p:pic>
        <p:nvPicPr>
          <p:cNvPr id="6" name="Picture 9" descr="Cisco_NewLogo">
            <a:extLst>
              <a:ext uri="{FF2B5EF4-FFF2-40B4-BE49-F238E27FC236}">
                <a16:creationId xmlns:a16="http://schemas.microsoft.com/office/drawing/2014/main" id="{C125F280-B43E-8A5C-EC44-2CD02C1E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967" y="5940426"/>
            <a:ext cx="447251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isco">
            <a:extLst>
              <a:ext uri="{FF2B5EF4-FFF2-40B4-BE49-F238E27FC236}">
                <a16:creationId xmlns:a16="http://schemas.microsoft.com/office/drawing/2014/main" id="{6512A5B1-EA8D-E62F-C744-2D9611E03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5" y="119064"/>
            <a:ext cx="15621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6871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414867" y="2671763"/>
            <a:ext cx="5024967" cy="830262"/>
          </a:xfrm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1687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14867" y="4672013"/>
            <a:ext cx="5471584" cy="658812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6736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822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1234" y="627063"/>
            <a:ext cx="2713567" cy="484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4185" y="627063"/>
            <a:ext cx="7943849" cy="484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853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756-06C7-A8A5-16F6-8109E4D1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26D38-2A54-6D33-4819-D61BB8586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D6F78-2240-91C3-EC36-89C14623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10B2B-509F-43CA-B9A7-E9B165A64008}" type="datetimeFigureOut">
              <a:rPr lang="en-US" smtClean="0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9712-AE9F-CAFC-AD9D-583FC1EF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2949A-3716-F4B7-BF8E-9C1F1BC4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9755AA-E9A7-4C1E-AC33-3150B2871E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068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CD23-7670-FA7D-B355-7EB85C78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ED78-AA6A-5EF8-2898-59BF5514D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54F9-D4B6-253D-530A-D34B4506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2A742B-8543-4C31-A17B-91C9921597DE}" type="datetimeFigureOut">
              <a:rPr lang="en-US" smtClean="0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23106-75DD-7E2A-28A3-FA3F1FAC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99611-59DC-ED38-AA5B-57090D69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321B2-678C-4284-9F25-92CA0AB0D68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95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F5F7-3342-7604-213A-1D07EEAD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4264A-904D-203B-E518-D1A649F26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F237-C146-FF6C-3FC3-77B5AA8A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43C40-54DE-471F-B513-1BDF7E98DD7E}" type="datetimeFigureOut">
              <a:rPr lang="en-US" smtClean="0"/>
              <a:pPr>
                <a:defRPr/>
              </a:pPr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8D1CA-9011-089D-0F93-91760D2D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1D9DD-5361-39EE-41B5-E72339D6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805151-336D-4EA2-B4FB-4D848EB51BC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5096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582A-2518-9088-E562-5A0C1DFE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C689-6D64-678E-2C72-D6A882C27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7814A-7CC8-B233-9383-03D88E4B0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F46BE-3E75-7B6E-6A03-C990EE1B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73536D-228C-4AE3-891D-E070FE4BEE8C}" type="datetimeFigureOut">
              <a:rPr lang="en-US" smtClean="0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62793-9AE7-EAEB-BD8F-0C092AD3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E1281-17CD-DEE8-4D9C-DDCC5778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CBE02-31D1-4BAB-A9F2-9D9091DCF5B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361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5F1F-4F3B-47A6-5B04-9D7D7C6A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BDCB4-C1AF-7F7D-1685-30149C4F3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04A4E-66F0-492E-0F91-25729B1A9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C05E3-F55D-4644-5755-EA6AD14DC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78098-2CCD-0563-293A-928F53D14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1C1D8-554B-BBB4-8C0E-ED980B84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C1D26C-A25D-4553-A78D-E2FF10B3109A}" type="datetimeFigureOut">
              <a:rPr lang="en-US" smtClean="0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C5FD9-BB50-810E-EAA2-A11DBC0C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93D6A-2821-B200-E1D9-5CF09F98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7735EF-DA18-457D-9CF1-2215E6A7D7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6594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CDEF-A27E-CC50-6A6B-669F722F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7E3CE-C130-E9BD-AC39-B5F69DB2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9711B5-34BD-4A85-97CE-BB15433B4890}" type="datetimeFigureOut">
              <a:rPr lang="en-US" smtClean="0"/>
              <a:pPr>
                <a:defRPr/>
              </a:pPr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C8250-C9F3-2183-D466-7667B4D43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07FD2-53C7-339C-985A-0D47A24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88775-B404-43A0-ACDD-FCB21F85A92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028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07DF0-40EF-697F-E866-D093A03D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577160-E4CF-4FA7-B070-7E962B3C901A}" type="datetimeFigureOut">
              <a:rPr lang="en-US" smtClean="0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53FB5-5742-E4F3-ACB4-20DBC334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039F9-CC29-BA25-9B3E-431D6E60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74D9B6-9DAD-4FC3-BD6E-C38EFCB2CD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251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A15C-45CC-6C60-899A-501091D6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C8BE-3A38-7950-9A57-7D2F0054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C1635-93F9-25A9-CB58-0C1076576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601B0-8BF5-A931-A6A9-5F3A4C09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B19947-0C95-479E-838A-08541DB6D38C}" type="datetimeFigureOut">
              <a:rPr lang="en-US" smtClean="0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5B601-6A79-9C99-3641-F79990814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E8B77-9CA6-7CA7-9909-2CB14043D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D5B7BF-CE0F-4811-B8B6-AFFF9FC53F2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043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261120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105B-335C-C3BE-1700-CB38BFFA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50A7C1-E5BC-192D-CE1A-23A6955FF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66746-7F51-F274-94A3-7694FCCDA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C0CF0-47B8-D1BF-EAEC-EBF70032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CD4884-584E-4306-A1E9-CF2CDB590DBA}" type="datetimeFigureOut">
              <a:rPr lang="en-US" smtClean="0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2AB7E-8E5E-7AAC-1209-5A9B4B0E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0A6B2-904D-2A80-DB0A-3465E4C1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21E652-DF54-4E8E-9946-893B6529919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859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876D-C247-DBC7-BFAA-2E005723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CFF13-928A-35AC-5B3E-3DA32516C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28D8-B1CD-32F4-3DF0-75781D0B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65AD79-3181-4065-BE4C-70961E9D0C80}" type="datetimeFigureOut">
              <a:rPr lang="en-US" smtClean="0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ED7E6-C217-0B88-264B-E6BA775F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42BB2-1594-8B52-F2D5-8192C657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1A7574-DF18-4172-8C87-6FB39EADA05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316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A5BA9-6860-2381-B1CD-CC3280F793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17E2E-6A2D-0FA8-517E-EC81A87C0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F3810-C4A0-9C39-F0B6-1D0C0B65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E640D9-C20D-4144-B382-CC08C54EF2C2}" type="datetimeFigureOut">
              <a:rPr lang="en-US" smtClean="0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AE680-B5D4-147D-553B-2E6AB5A0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29444-1AA1-B4B3-A839-CAEEA005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EAE2F3-6576-45BD-B10A-AF7D4FA40E0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0118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70" y="432215"/>
            <a:ext cx="11451815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4800" y="1344168"/>
            <a:ext cx="11436096" cy="4965192"/>
          </a:xfrm>
        </p:spPr>
        <p:txBody>
          <a:bodyPr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6824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856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4185" y="1900239"/>
            <a:ext cx="5192183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9567" y="1900239"/>
            <a:ext cx="5192184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7158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536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8107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8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54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NZ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463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53269C6-0D50-B07E-F2CB-049ED8DF2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4184" y="627063"/>
            <a:ext cx="10860616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8356CA29-3B26-FFA8-72B7-03B24D391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6372" y="6624363"/>
            <a:ext cx="322946" cy="2368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2124" tIns="41061" rIns="82124" bIns="41061" anchor="b">
            <a:spAutoFit/>
          </a:bodyPr>
          <a:lstStyle>
            <a:lvl1pPr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8967C630-9327-4E39-9EDC-FC0A72930B00}" type="slidenum">
              <a:rPr lang="en-US" altLang="en-US" sz="1000" smtClean="0">
                <a:solidFill>
                  <a:srgbClr val="D3D3D3"/>
                </a:solidFill>
              </a:rPr>
              <a:pPr algn="r">
                <a:defRPr/>
              </a:pPr>
              <a:t>‹#›</a:t>
            </a:fld>
            <a:endParaRPr lang="en-US" altLang="en-US" sz="1000">
              <a:solidFill>
                <a:srgbClr val="D3D3D3"/>
              </a:solidFill>
            </a:endParaRPr>
          </a:p>
        </p:txBody>
      </p:sp>
      <p:sp>
        <p:nvSpPr>
          <p:cNvPr id="1028" name="Rectangle 5">
            <a:extLst>
              <a:ext uri="{FF2B5EF4-FFF2-40B4-BE49-F238E27FC236}">
                <a16:creationId xmlns:a16="http://schemas.microsoft.com/office/drawing/2014/main" id="{23C8751E-FCD6-0BA1-FE7C-668600E60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4185" y="1900239"/>
            <a:ext cx="10587567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Body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9" name="Picture 6" descr="PPt_TopBand_Artwork">
            <a:extLst>
              <a:ext uri="{FF2B5EF4-FFF2-40B4-BE49-F238E27FC236}">
                <a16:creationId xmlns:a16="http://schemas.microsoft.com/office/drawing/2014/main" id="{D4B939E0-CACA-6C84-6DDC-8635CD4F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776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7">
            <a:extLst>
              <a:ext uri="{FF2B5EF4-FFF2-40B4-BE49-F238E27FC236}">
                <a16:creationId xmlns:a16="http://schemas.microsoft.com/office/drawing/2014/main" id="{4FBA7804-F81B-52B0-7D94-89DA466F1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634" y="6670529"/>
            <a:ext cx="2041365" cy="19064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2124" tIns="41061" rIns="82124" bIns="41061" anchor="b" anchorCtr="1">
            <a:spAutoFit/>
          </a:bodyPr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rgbClr val="D3D3D3"/>
                </a:solidFill>
              </a:rPr>
              <a:t>© 2007 Cisco Systems, Inc. All rights reserved.</a:t>
            </a:r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40EFE564-F068-2849-8490-F2FBB3886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8947" y="6670529"/>
            <a:ext cx="656371" cy="19064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2124" tIns="41061" rIns="82124" bIns="41061" anchor="b">
            <a:spAutoFit/>
          </a:bodyPr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E93C8C-B720-3058-1EB8-81E50B8D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DB3E0-D1EC-49EA-9ACC-00B90C6A8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1C6F-5514-96E5-AE3A-2FB270F71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BD637-195E-4FC7-AD82-282851565AA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12E6A-F31D-B80B-824C-D7096A0E5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CA152-C6D5-D4C0-12E6-E0836645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E2406-33C3-4F58-8A49-7A7B0A14E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2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  <p:sldLayoutId id="21474845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0A8C285-4C6C-71B7-E213-65C3F6C4E9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>
              <a:defRPr/>
            </a:pPr>
            <a:br>
              <a:rPr lang="en-US" altLang="en-US" sz="5400"/>
            </a:br>
            <a:r>
              <a:rPr lang="en-US" altLang="en-US" sz="5400"/>
              <a:t>Introduction to Computer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C9634-25A7-43C8-16B0-F283885F2846}"/>
              </a:ext>
            </a:extLst>
          </p:cNvPr>
          <p:cNvSpPr txBox="1"/>
          <p:nvPr/>
        </p:nvSpPr>
        <p:spPr>
          <a:xfrm>
            <a:off x="5297760" y="4636008"/>
            <a:ext cx="6251111" cy="15727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Computer networks</a:t>
            </a:r>
            <a:endParaRPr lang="en-US" dirty="0"/>
          </a:p>
        </p:txBody>
      </p:sp>
      <p:pic>
        <p:nvPicPr>
          <p:cNvPr id="5124" name="Picture 5123" descr="3D black and red cube illustration">
            <a:extLst>
              <a:ext uri="{FF2B5EF4-FFF2-40B4-BE49-F238E27FC236}">
                <a16:creationId xmlns:a16="http://schemas.microsoft.com/office/drawing/2014/main" id="{DEF42AF7-ADF2-EA79-55B6-E43BC6A80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32" r="3392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36" name="Rectangle 3073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C152D-9D43-576A-F55D-CE387DE0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Design Considerations</a:t>
            </a:r>
          </a:p>
        </p:txBody>
      </p:sp>
      <p:sp>
        <p:nvSpPr>
          <p:cNvPr id="307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FF43D7CA-6E99-08B7-7CCB-22B8723D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following should be included in the network design:</a:t>
            </a:r>
          </a:p>
          <a:p>
            <a:pPr marL="428625" lvl="1" indent="-257175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Secure file and mail servers in a centralized location.</a:t>
            </a:r>
          </a:p>
          <a:p>
            <a:pPr marL="428625" lvl="1" indent="-257175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Protect the location by physical and logical security measures.</a:t>
            </a:r>
          </a:p>
          <a:p>
            <a:pPr marL="428625" lvl="1" indent="-257175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Create redundancy in the server farm.</a:t>
            </a:r>
          </a:p>
        </p:txBody>
      </p:sp>
      <p:pic>
        <p:nvPicPr>
          <p:cNvPr id="2050" name="Picture 2" descr="file server - My GCSE Site">
            <a:extLst>
              <a:ext uri="{FF2B5EF4-FFF2-40B4-BE49-F238E27FC236}">
                <a16:creationId xmlns:a16="http://schemas.microsoft.com/office/drawing/2014/main" id="{1A336125-6D57-40CD-BE88-84708418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33020"/>
            <a:ext cx="4014216" cy="322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5">
            <a:extLst>
              <a:ext uri="{FF2B5EF4-FFF2-40B4-BE49-F238E27FC236}">
                <a16:creationId xmlns:a16="http://schemas.microsoft.com/office/drawing/2014/main" id="{DD01198A-BBAF-400A-6E5E-D039AAFC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3" t="35001" r="27715" b="14880"/>
          <a:stretch>
            <a:fillRect/>
          </a:stretch>
        </p:blipFill>
        <p:spPr bwMode="auto">
          <a:xfrm>
            <a:off x="8466816" y="4079193"/>
            <a:ext cx="2789976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77" name="Rectangle 3277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6119C-95C6-9B31-F27A-32B83B8A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Common Applications</a:t>
            </a:r>
          </a:p>
        </p:txBody>
      </p:sp>
      <p:sp>
        <p:nvSpPr>
          <p:cNvPr id="3277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3BF02-05D6-3E79-E2E5-E2F0FE1E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339725" indent="-339725">
              <a:buFont typeface="Wingdings" panose="05000000000000000000" pitchFamily="2" charset="2"/>
              <a:buChar char="ü"/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Network-Aware Applications</a:t>
            </a:r>
          </a:p>
          <a:p>
            <a:pPr marL="0" indent="0">
              <a:buNone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Software programs that are used to communicate over the network. </a:t>
            </a:r>
          </a:p>
          <a:p>
            <a:pPr marL="0" indent="0">
              <a:buNone/>
              <a:defRPr/>
            </a:pP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9725" indent="-339725">
              <a:buFont typeface="Wingdings" panose="05000000000000000000" pitchFamily="2" charset="2"/>
              <a:buChar char="ü"/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Application Layer Services</a:t>
            </a: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Programs that interface with the network and prepare the data for transfer.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404F75EA-11AC-5F99-FC1D-79158EDFC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3" r="22196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805" name="Rectangle 3380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746A3-45E3-4803-4968-6C68C89D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Common Protocols</a:t>
            </a:r>
          </a:p>
        </p:txBody>
      </p:sp>
      <p:sp>
        <p:nvSpPr>
          <p:cNvPr id="3380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98564-08ED-4F27-6E22-8E8DB8517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458968" cy="354787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Network Protocols Define:</a:t>
            </a:r>
          </a:p>
          <a:p>
            <a:pPr marL="342900" lvl="1" indent="-257175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Processes on either end of a communication session.</a:t>
            </a:r>
          </a:p>
          <a:p>
            <a:pPr marL="342900" lvl="1" indent="-257175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Types of messages.</a:t>
            </a:r>
          </a:p>
          <a:p>
            <a:pPr marL="342900" lvl="1" indent="-257175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Syntax of the messages.</a:t>
            </a:r>
          </a:p>
          <a:p>
            <a:pPr marL="342900" lvl="1" indent="-257175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Meaning of informational fields.</a:t>
            </a:r>
          </a:p>
          <a:p>
            <a:pPr marL="342900" lvl="1" indent="-257175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How messages are sent and the expected response.</a:t>
            </a:r>
          </a:p>
          <a:p>
            <a:pPr marL="342900" lvl="1" indent="-257175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Interaction with the next lower layer.</a:t>
            </a:r>
          </a:p>
          <a:p>
            <a:pPr>
              <a:spcBef>
                <a:spcPts val="450"/>
              </a:spcBef>
              <a:buNone/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</p:txBody>
      </p:sp>
      <p:pic>
        <p:nvPicPr>
          <p:cNvPr id="33796" name="Picture 3">
            <a:extLst>
              <a:ext uri="{FF2B5EF4-FFF2-40B4-BE49-F238E27FC236}">
                <a16:creationId xmlns:a16="http://schemas.microsoft.com/office/drawing/2014/main" id="{5E14781F-0865-2549-73B9-AFE5F0C31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586599"/>
            <a:ext cx="5458968" cy="36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18C812-F3F4-9997-6435-336463428484}"/>
              </a:ext>
            </a:extLst>
          </p:cNvPr>
          <p:cNvSpPr txBox="1"/>
          <p:nvPr/>
        </p:nvSpPr>
        <p:spPr>
          <a:xfrm>
            <a:off x="6089904" y="5117432"/>
            <a:ext cx="5458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53       23      25      68   80/443     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42" name="Rectangle 34841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69F2E-2F9A-5B71-D2C6-5E871FD4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Real-Time Applications</a:t>
            </a:r>
          </a:p>
        </p:txBody>
      </p:sp>
      <p:pic>
        <p:nvPicPr>
          <p:cNvPr id="3074" name="Picture 2" descr="5 Video Conferencing Trends for 2021">
            <a:extLst>
              <a:ext uri="{FF2B5EF4-FFF2-40B4-BE49-F238E27FC236}">
                <a16:creationId xmlns:a16="http://schemas.microsoft.com/office/drawing/2014/main" id="{EBD6BE89-FACB-595D-961A-B45E73FD0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7" r="3" b="3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44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20" name="Picture 3">
            <a:extLst>
              <a:ext uri="{FF2B5EF4-FFF2-40B4-BE49-F238E27FC236}">
                <a16:creationId xmlns:a16="http://schemas.microsoft.com/office/drawing/2014/main" id="{84A1F874-A05D-FA95-2DF8-E9B451629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193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3506B193-4DF9-E15C-6665-AB203CEF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endParaRPr lang="en-US" altLang="en-US" sz="2000"/>
          </a:p>
          <a:p>
            <a:pPr>
              <a:spcBef>
                <a:spcPct val="0"/>
              </a:spcBef>
            </a:pPr>
            <a:r>
              <a:rPr lang="en-US" altLang="en-US" sz="2000"/>
              <a:t> 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Real-time applications require planning and dedicated services to ensure priority delivery of voice and video traffic.</a:t>
            </a:r>
            <a:endParaRPr lang="en-US" altLang="en-US" sz="20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3738" lvl="1" indent="-4191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 – Needs to be evaluated to ensure it will support proposed real time applications.</a:t>
            </a:r>
          </a:p>
          <a:p>
            <a:pPr marL="693738" lvl="1" indent="-4191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VoIP 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– Is implemented in organizations that still use traditional telephones.</a:t>
            </a:r>
          </a:p>
          <a:p>
            <a:pPr marL="693738" lvl="1" indent="-4191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IP telephony 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– The IP phone itself performs voice-to-IP conversion</a:t>
            </a: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93738" lvl="1" indent="-4191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Real-time Video Protocols 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– Use Time Transport Protocol (RTP) and Real-Time Transport Control Protocol (RTCP).</a:t>
            </a:r>
          </a:p>
          <a:p>
            <a:endParaRPr lang="en-US" altLang="en-US" sz="2000"/>
          </a:p>
          <a:p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9" name="Rectangle 3584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23C63-D1F7-9A57-A3CE-8DD89092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Scaling a Small Network</a:t>
            </a:r>
          </a:p>
        </p:txBody>
      </p:sp>
      <p:sp>
        <p:nvSpPr>
          <p:cNvPr id="3585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3A68-C6EB-AAD7-864E-C528C2A1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5954" indent="-5954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ja-JP" sz="2200" b="1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Important considerations </a:t>
            </a: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when growing to a larger network:</a:t>
            </a: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Documentation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–Physical and logical topology.</a:t>
            </a: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Device inventory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– List of devices that use or comprise the network.</a:t>
            </a: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Budget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– Itemized IT expense items, including the amount of money allocated to equipment purchase for that fiscal year.</a:t>
            </a: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Traffic Analysis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– Protocols, applications, and services and their respective traffic requirements should be documented.</a:t>
            </a:r>
          </a:p>
        </p:txBody>
      </p:sp>
      <p:pic>
        <p:nvPicPr>
          <p:cNvPr id="35844" name="Picture 3">
            <a:extLst>
              <a:ext uri="{FF2B5EF4-FFF2-40B4-BE49-F238E27FC236}">
                <a16:creationId xmlns:a16="http://schemas.microsoft.com/office/drawing/2014/main" id="{A777C3F6-856B-675D-B817-92B7C61C0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187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873" name="Rectangle 3687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CB5DD-2381-58D3-67A9-75A8029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Protocol Analysis</a:t>
            </a:r>
          </a:p>
        </p:txBody>
      </p:sp>
      <p:sp>
        <p:nvSpPr>
          <p:cNvPr id="3687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DF0C07C3-307D-52B8-5939-70959013C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023360" cy="3410712"/>
          </a:xfrm>
        </p:spPr>
        <p:txBody>
          <a:bodyPr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Information gathered by protocol analysis can be used to  make decisions on how to manage traffic more efficiently. </a:t>
            </a:r>
            <a:endParaRPr lang="en-US" altLang="ja-JP" sz="22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US" altLang="en-US" sz="2200" dirty="0"/>
          </a:p>
        </p:txBody>
      </p:sp>
      <p:pic>
        <p:nvPicPr>
          <p:cNvPr id="36868" name="Picture 5">
            <a:extLst>
              <a:ext uri="{FF2B5EF4-FFF2-40B4-BE49-F238E27FC236}">
                <a16:creationId xmlns:a16="http://schemas.microsoft.com/office/drawing/2014/main" id="{1F814810-EF11-DC50-ADDD-75597B2E1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1" t="50198" r="17229" b="9029"/>
          <a:stretch>
            <a:fillRect/>
          </a:stretch>
        </p:blipFill>
        <p:spPr bwMode="auto">
          <a:xfrm>
            <a:off x="4654296" y="1190091"/>
            <a:ext cx="6903720" cy="44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897" name="Rectangle 37896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899" name="Freeform: Shape 37898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901" name="Freeform: Shape 37900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38003-B4EA-9E48-ABC3-90E96218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>
                <a:latin typeface="Calibri" panose="020F0502020204030204" pitchFamily="34" charset="0"/>
                <a:cs typeface="Calibri" panose="020F0502020204030204" pitchFamily="34" charset="0"/>
              </a:rPr>
              <a:t>Keeping the Network Safe</a:t>
            </a:r>
          </a:p>
        </p:txBody>
      </p:sp>
      <p:sp>
        <p:nvSpPr>
          <p:cNvPr id="37903" name="Rectangle 3790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7893" name="Content Placeholder 2">
            <a:extLst>
              <a:ext uri="{FF2B5EF4-FFF2-40B4-BE49-F238E27FC236}">
                <a16:creationId xmlns:a16="http://schemas.microsoft.com/office/drawing/2014/main" id="{6CBF5453-2F44-7212-A51A-9A9544433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40065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921" name="Rectangle 389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F1656-938B-9FDB-02C6-89CF9A35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3800" b="1">
                <a:latin typeface="Calibri" panose="020F0502020204030204" pitchFamily="34" charset="0"/>
                <a:cs typeface="Calibri" panose="020F0502020204030204" pitchFamily="34" charset="0"/>
              </a:rPr>
              <a:t>Threats to Network Security</a:t>
            </a:r>
          </a:p>
        </p:txBody>
      </p:sp>
      <p:sp>
        <p:nvSpPr>
          <p:cNvPr id="389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9A654572-EB1C-5C9D-577E-47873C40F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Categories of Threats to Network Security</a:t>
            </a:r>
          </a:p>
          <a:p>
            <a:endParaRPr lang="en-US" altLang="en-US" sz="2200"/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95B0DE19-7290-4EA0-B618-5B39C6A7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2" t="35120" r="15555" b="29961"/>
          <a:stretch>
            <a:fillRect/>
          </a:stretch>
        </p:blipFill>
        <p:spPr bwMode="auto">
          <a:xfrm>
            <a:off x="4654296" y="1517654"/>
            <a:ext cx="6903720" cy="38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92" name="Rectangle 4199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45BF6-8BE3-672F-3D9A-075567BF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Physical Security</a:t>
            </a:r>
          </a:p>
        </p:txBody>
      </p:sp>
      <p:sp>
        <p:nvSpPr>
          <p:cNvPr id="4199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A28638B0-CBF0-2745-51E4-C9231A6A7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Four classes of physical threats are:</a:t>
            </a:r>
          </a:p>
          <a:p>
            <a:pPr>
              <a:spcBef>
                <a:spcPct val="0"/>
              </a:spcBef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Hardware threats</a:t>
            </a:r>
          </a:p>
          <a:p>
            <a:pPr marL="555625" lvl="1" indent="-222250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Physical damage to servers, routers, switches, cabling plant, and workstations</a:t>
            </a:r>
          </a:p>
          <a:p>
            <a:pPr marL="58738" indent="0">
              <a:spcBef>
                <a:spcPct val="0"/>
              </a:spcBef>
              <a:buNone/>
              <a:defRPr/>
            </a:pPr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Environmental threats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Temperature extremes (too hot or too cold)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humidity extremes (too wet or too dry)</a:t>
            </a:r>
          </a:p>
          <a:p>
            <a:pPr>
              <a:spcBef>
                <a:spcPts val="450"/>
              </a:spcBef>
              <a:defRPr/>
            </a:pPr>
            <a:endParaRPr lang="en-US" sz="2200"/>
          </a:p>
          <a:p>
            <a:pPr>
              <a:defRPr/>
            </a:pPr>
            <a:endParaRPr lang="en-US" sz="2200"/>
          </a:p>
        </p:txBody>
      </p:sp>
      <p:pic>
        <p:nvPicPr>
          <p:cNvPr id="39940" name="Picture 3">
            <a:extLst>
              <a:ext uri="{FF2B5EF4-FFF2-40B4-BE49-F238E27FC236}">
                <a16:creationId xmlns:a16="http://schemas.microsoft.com/office/drawing/2014/main" id="{384C0362-245B-449D-AC86-86B6F9B31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29237" b="-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92" name="Rectangle 4199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1A7CB-A379-9675-D1F6-E5771A75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Physical Security Cont.</a:t>
            </a:r>
          </a:p>
        </p:txBody>
      </p:sp>
      <p:sp>
        <p:nvSpPr>
          <p:cNvPr id="4199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902E6FAD-D813-FA81-4EF3-40E65E6C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Electrical threats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voltage spikes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insufficient supply voltage (brownouts)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unconditioned power (noise)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total power loss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Maintenance threats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Poor handling of key electrical components (electrostatic discharge)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lack of critical spare parts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poor cabling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poor labeling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0" name="Rectangle 5129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4133FA66-6632-4CD4-04E8-2A79E7B903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15300" y="1562669"/>
            <a:ext cx="3389515" cy="2380681"/>
          </a:xfrm>
        </p:spPr>
        <p:txBody>
          <a:bodyPr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Lecture 11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a Network</a:t>
            </a:r>
            <a:endParaRPr lang="en-US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4" name="Picture 5123" descr="A network formed by white dots">
            <a:extLst>
              <a:ext uri="{FF2B5EF4-FFF2-40B4-BE49-F238E27FC236}">
                <a16:creationId xmlns:a16="http://schemas.microsoft.com/office/drawing/2014/main" id="{29B77AE8-6AE0-5E20-3A28-6E3BD845A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3" r="-1" b="-1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95" name="Rectangle 41994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A619A-9B8A-4471-F092-A5E185B0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Types of Security Vulnerabilities</a:t>
            </a:r>
          </a:p>
        </p:txBody>
      </p:sp>
      <p:sp>
        <p:nvSpPr>
          <p:cNvPr id="41997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4AFFF-A2CA-71EE-5D57-33A5FDF2E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pPr marL="339725" indent="-280988">
              <a:buFont typeface="Wingdings" panose="05000000000000000000" pitchFamily="2" charset="2"/>
              <a:buChar char="ü"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Technological</a:t>
            </a:r>
          </a:p>
          <a:p>
            <a:pPr marL="339725" indent="-280988">
              <a:buFont typeface="Wingdings" panose="05000000000000000000" pitchFamily="2" charset="2"/>
              <a:buChar char="ü"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Configuration</a:t>
            </a:r>
          </a:p>
          <a:p>
            <a:pPr marL="339725" indent="-280988">
              <a:buFont typeface="Wingdings" panose="05000000000000000000" pitchFamily="2" charset="2"/>
              <a:buChar char="ü"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Security policy</a:t>
            </a:r>
          </a:p>
          <a:p>
            <a:pPr>
              <a:defRPr/>
            </a:pPr>
            <a:endParaRPr lang="en-US" sz="2200"/>
          </a:p>
        </p:txBody>
      </p:sp>
      <p:pic>
        <p:nvPicPr>
          <p:cNvPr id="41990" name="Picture 7">
            <a:extLst>
              <a:ext uri="{FF2B5EF4-FFF2-40B4-BE49-F238E27FC236}">
                <a16:creationId xmlns:a16="http://schemas.microsoft.com/office/drawing/2014/main" id="{4FD475D7-7527-AE0E-5E80-CBE1D2250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0739" y="362384"/>
            <a:ext cx="2414920" cy="2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>
            <a:extLst>
              <a:ext uri="{FF2B5EF4-FFF2-40B4-BE49-F238E27FC236}">
                <a16:creationId xmlns:a16="http://schemas.microsoft.com/office/drawing/2014/main" id="{4D62A982-48FF-7B85-615D-F8E11EAD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4328" y="524522"/>
            <a:ext cx="2603605" cy="256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>
            <a:extLst>
              <a:ext uri="{FF2B5EF4-FFF2-40B4-BE49-F238E27FC236}">
                <a16:creationId xmlns:a16="http://schemas.microsoft.com/office/drawing/2014/main" id="{1ACB503C-6D8E-E72A-8492-90F10BEEC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397" y="3722093"/>
            <a:ext cx="5431536" cy="21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017" name="Rectangle 430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3DD73-D3A0-488E-3F0C-1213D8FA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Malware</a:t>
            </a:r>
          </a:p>
        </p:txBody>
      </p:sp>
      <p:sp>
        <p:nvSpPr>
          <p:cNvPr id="430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03164B32-1576-3C85-227D-7BB15BDED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Virus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Malicious software that is attached to another program to execute a particular unwanted function on a workstation.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Trojan horse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An entire application written to look like something else, when in fact it is an attack tool.</a:t>
            </a:r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A3B22D48-1FA9-E05B-011B-CF44FECE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r="21036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41" name="Rectangle 4404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DCBE6-6F02-6F42-3AA5-FE8EDB87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Malware cont.</a:t>
            </a:r>
          </a:p>
        </p:txBody>
      </p:sp>
      <p:sp>
        <p:nvSpPr>
          <p:cNvPr id="4404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D0AD0873-E8C0-868E-4951-5CBE7935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Worms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Worms are self-contained programs that attack a system and try to exploit a specific vulnerability in the target.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The worm copies its program from the attacking host to the newly exploited system to begin the cycle again. </a:t>
            </a:r>
          </a:p>
        </p:txBody>
      </p:sp>
      <p:pic>
        <p:nvPicPr>
          <p:cNvPr id="44036" name="Picture 3">
            <a:extLst>
              <a:ext uri="{FF2B5EF4-FFF2-40B4-BE49-F238E27FC236}">
                <a16:creationId xmlns:a16="http://schemas.microsoft.com/office/drawing/2014/main" id="{4A0B69C0-6243-C193-68BC-7BA78B3C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r="21036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064" name="Rectangle 4506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DA8492-E313-CB8B-9F7F-838FAA63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5400" b="1"/>
              <a:t>Network Attacks</a:t>
            </a:r>
          </a:p>
        </p:txBody>
      </p:sp>
      <p:sp>
        <p:nvSpPr>
          <p:cNvPr id="4506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5153B6F-EB06-906B-FCA0-A50CDE5ADB0F}"/>
              </a:ext>
            </a:extLst>
          </p:cNvPr>
          <p:cNvSpPr txBox="1">
            <a:spLocks/>
          </p:cNvSpPr>
          <p:nvPr/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692150" indent="-28575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571500" indent="-1588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688975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801688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12588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17160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21732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26304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Clr>
                <a:srgbClr val="493B93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sz="2200">
                <a:latin typeface="+mn-lt"/>
              </a:rPr>
              <a:t>Malware is a means to get a payload delivered.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>
                <a:srgbClr val="493B93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sz="2200">
                <a:latin typeface="+mn-lt"/>
              </a:rPr>
              <a:t>When it is delivered and installed, the payload can be used to cause a variety of network related attacks.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>
                <a:srgbClr val="493B93"/>
              </a:buClr>
              <a:buSzPct val="90000"/>
              <a:buFont typeface="Arial" panose="020B0604020202020204" pitchFamily="34" charset="0"/>
              <a:buChar char="•"/>
            </a:pPr>
            <a:endParaRPr lang="en-US" altLang="en-US" sz="2200">
              <a:latin typeface="+mn-lt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>
                <a:srgbClr val="493B93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sz="2200" b="1">
                <a:latin typeface="+mn-lt"/>
              </a:rPr>
              <a:t>Categories of network attacks:</a:t>
            </a:r>
          </a:p>
          <a:p>
            <a:pPr lvl="1" indent="-228600" eaLnBrk="1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200">
                <a:latin typeface="+mn-lt"/>
              </a:rPr>
              <a:t>Reconnaissance Attacks</a:t>
            </a:r>
          </a:p>
          <a:p>
            <a:pPr lvl="1" indent="-228600" eaLnBrk="1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200">
                <a:latin typeface="+mn-lt"/>
              </a:rPr>
              <a:t>Access Attacks</a:t>
            </a:r>
          </a:p>
          <a:p>
            <a:pPr lvl="1" indent="-228600" eaLnBrk="1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200">
                <a:latin typeface="+mn-lt"/>
              </a:rPr>
              <a:t>Social Engineering Attacks</a:t>
            </a:r>
          </a:p>
          <a:p>
            <a:pPr lvl="1" indent="-228600" eaLnBrk="1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200">
                <a:latin typeface="+mn-lt"/>
              </a:rPr>
              <a:t>DoS Attacks</a:t>
            </a:r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33495C26-FBED-C118-44B7-FEDB250E9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4" r="20010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DDE5BC-8310-63FE-5848-19BFB762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5000" b="1"/>
              <a:t>Reconnaissance Attacks</a:t>
            </a:r>
          </a:p>
        </p:txBody>
      </p:sp>
      <p:sp>
        <p:nvSpPr>
          <p:cNvPr id="41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BBD67D-A375-58A9-6A70-8D34C9E15F81}"/>
              </a:ext>
            </a:extLst>
          </p:cNvPr>
          <p:cNvSpPr txBox="1">
            <a:spLocks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692150" indent="-28575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571500" indent="-1588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688975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801688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12588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17160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21732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26304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Clr>
                <a:srgbClr val="493B93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Known as information gathering.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>
                <a:srgbClr val="493B93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Analogous to a thief surveying a neighborhood by going door-to-door pretending to sell something.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>
                <a:srgbClr val="493B93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+mn-lt"/>
              </a:rPr>
              <a:t>Eg</a:t>
            </a:r>
            <a:r>
              <a:rPr lang="en-US" altLang="en-US" dirty="0">
                <a:latin typeface="+mn-lt"/>
              </a:rPr>
              <a:t>: </a:t>
            </a:r>
          </a:p>
          <a:p>
            <a:pPr lvl="1" indent="-228600" eaLnBrk="1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Perform an information query of a target</a:t>
            </a:r>
          </a:p>
          <a:p>
            <a:pPr lvl="1" indent="-228600" eaLnBrk="1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Initiate a port scan of active IP addresses</a:t>
            </a:r>
          </a:p>
          <a:p>
            <a:pPr lvl="1" indent="-228600" eaLnBrk="1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Run Vulnerability Scanners</a:t>
            </a:r>
          </a:p>
        </p:txBody>
      </p:sp>
      <p:pic>
        <p:nvPicPr>
          <p:cNvPr id="4098" name="Picture 2" descr="Online Website Penetration Testing- A Complete Guide">
            <a:extLst>
              <a:ext uri="{FF2B5EF4-FFF2-40B4-BE49-F238E27FC236}">
                <a16:creationId xmlns:a16="http://schemas.microsoft.com/office/drawing/2014/main" id="{4647F73C-0099-07DC-2ADF-C59CFE43D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7" r="22760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161" name="Rectangle 4916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82434-C544-7DDF-B08C-6D26E5FA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5400" b="1"/>
              <a:t>Access Attacks</a:t>
            </a:r>
          </a:p>
        </p:txBody>
      </p:sp>
      <p:sp>
        <p:nvSpPr>
          <p:cNvPr id="4916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07" name="TextBox 4">
            <a:extLst>
              <a:ext uri="{FF2B5EF4-FFF2-40B4-BE49-F238E27FC236}">
                <a16:creationId xmlns:a16="http://schemas.microsoft.com/office/drawing/2014/main" id="{A0C4A706-1FB4-955D-17FF-E70591E16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>
                <a:latin typeface="+mn-lt"/>
              </a:rPr>
              <a:t>Password Attacks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200">
                <a:latin typeface="+mn-lt"/>
              </a:rPr>
              <a:t>Brute-force attack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200">
                <a:latin typeface="+mn-lt"/>
              </a:rPr>
              <a:t>Dictionary attack</a:t>
            </a:r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6FB56928-3039-62CA-0C1E-08159228B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r="3803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188" name="Rectangle 5018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9C112-6BE0-8529-8715-CE5C0E43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6600" b="1" dirty="0"/>
              <a:t>P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ort </a:t>
            </a:r>
            <a:r>
              <a:rPr lang="en-US" sz="6600" b="1" dirty="0"/>
              <a:t>R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e-direction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884FDF-F4FC-06E2-D86F-2B4B5715A9D6}"/>
              </a:ext>
            </a:extLst>
          </p:cNvPr>
          <p:cNvSpPr txBox="1">
            <a:spLocks/>
          </p:cNvSpPr>
          <p:nvPr/>
        </p:nvSpPr>
        <p:spPr>
          <a:xfrm>
            <a:off x="638882" y="4631161"/>
            <a:ext cx="3571810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 kern="1200" cap="all">
                <a:blipFill>
                  <a:blip r:embed="rId2"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9pPr>
          </a:lstStyle>
          <a:p>
            <a:pPr eaLnBrk="1" hangingPunct="1">
              <a:spcBef>
                <a:spcPts val="1000"/>
              </a:spcBef>
              <a:defRPr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Attacks cont.</a:t>
            </a:r>
          </a:p>
        </p:txBody>
      </p:sp>
      <p:sp>
        <p:nvSpPr>
          <p:cNvPr id="5018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DD26E4E2-6AEF-7EDC-47D7-D645357DA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50101"/>
            <a:ext cx="7214616" cy="413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Placeholder 6">
            <a:extLst>
              <a:ext uri="{FF2B5EF4-FFF2-40B4-BE49-F238E27FC236}">
                <a16:creationId xmlns:a16="http://schemas.microsoft.com/office/drawing/2014/main" id="{8EBCD206-8B56-2F23-16EF-6AEFE6BAD8D7}"/>
              </a:ext>
            </a:extLst>
          </p:cNvPr>
          <p:cNvSpPr txBox="1">
            <a:spLocks/>
          </p:cNvSpPr>
          <p:nvPr/>
        </p:nvSpPr>
        <p:spPr bwMode="auto">
          <a:xfrm>
            <a:off x="464696" y="1020147"/>
            <a:ext cx="9843736" cy="543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406400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571500" indent="-1588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688975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801688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12588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17160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21732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2630488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493B93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Attempts to manipulate individuals into performing actions or divulging confidential information.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B297F7FE-0C0F-665D-1B7F-873B3485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52" y="2843691"/>
            <a:ext cx="5360260" cy="402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2B62AC-CB69-3360-45E8-E60B5962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72400" cy="1020147"/>
          </a:xfrm>
        </p:spPr>
        <p:txBody>
          <a:bodyPr/>
          <a:lstStyle/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Social Engineering </a:t>
            </a:r>
          </a:p>
        </p:txBody>
      </p:sp>
      <p:pic>
        <p:nvPicPr>
          <p:cNvPr id="5122" name="Picture 2" descr="What is social engineering and why healthcare is vulnerable – Paubox">
            <a:extLst>
              <a:ext uri="{FF2B5EF4-FFF2-40B4-BE49-F238E27FC236}">
                <a16:creationId xmlns:a16="http://schemas.microsoft.com/office/drawing/2014/main" id="{BA05E68A-3E5E-EAAD-8EAC-FC3E127F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76" y="2922186"/>
            <a:ext cx="4984996" cy="374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7" name="Rectangle 5325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CD395-5873-8CF5-A6B5-85A10189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5000" b="1"/>
              <a:t>Denial of Service Attacks (DoS)</a:t>
            </a:r>
          </a:p>
        </p:txBody>
      </p:sp>
      <p:sp>
        <p:nvSpPr>
          <p:cNvPr id="5325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52" name="TextBox 6">
            <a:extLst>
              <a:ext uri="{FF2B5EF4-FFF2-40B4-BE49-F238E27FC236}">
                <a16:creationId xmlns:a16="http://schemas.microsoft.com/office/drawing/2014/main" id="{489915E4-C23F-DD63-077D-4719571CF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>
                <a:latin typeface="+mn-lt"/>
              </a:rPr>
              <a:t>Attacker floods servers, systems or networks with traffic in order to overwhelm the victim resources and make it difficult or impossible for legitimate users to use them. </a:t>
            </a:r>
          </a:p>
        </p:txBody>
      </p:sp>
      <p:pic>
        <p:nvPicPr>
          <p:cNvPr id="53251" name="Picture 5">
            <a:extLst>
              <a:ext uri="{FF2B5EF4-FFF2-40B4-BE49-F238E27FC236}">
                <a16:creationId xmlns:a16="http://schemas.microsoft.com/office/drawing/2014/main" id="{8DD1F600-25C9-7F5B-F5AA-DB84133EE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5187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88" name="Rectangle 5428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AE1D9-6D03-7F4B-5C1A-4A7BBC0C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Mitigating Network Attacks</a:t>
            </a:r>
          </a:p>
        </p:txBody>
      </p:sp>
      <p:sp>
        <p:nvSpPr>
          <p:cNvPr id="5429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F7C1-ABB7-6FDA-14C4-D80E159A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Backup, Upgrade, Update, and Patch</a:t>
            </a:r>
          </a:p>
          <a:p>
            <a:pPr>
              <a:spcBef>
                <a:spcPts val="0"/>
              </a:spcBef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Antivirus software can detect most viruses and many Trojan horse applications and prevent them from spreading in the network.</a:t>
            </a:r>
          </a:p>
          <a:p>
            <a:pPr>
              <a:spcBef>
                <a:spcPts val="0"/>
              </a:spcBef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Keep current with the latest versions of antivirus software. </a:t>
            </a:r>
          </a:p>
          <a:p>
            <a:pPr>
              <a:spcBef>
                <a:spcPts val="0"/>
              </a:spcBef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Install updated security patches.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</p:txBody>
      </p:sp>
      <p:pic>
        <p:nvPicPr>
          <p:cNvPr id="6146" name="Picture 2" descr="Why is it important to update your antivirus software? – Cyber Security  Malta">
            <a:extLst>
              <a:ext uri="{FF2B5EF4-FFF2-40B4-BE49-F238E27FC236}">
                <a16:creationId xmlns:a16="http://schemas.microsoft.com/office/drawing/2014/main" id="{D09E1043-67F8-97F9-F4D6-B9D555E5B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995454"/>
            <a:ext cx="4014216" cy="209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to backup and secure everything on your laptop | | Resource Centre by  Reliance Digital">
            <a:extLst>
              <a:ext uri="{FF2B5EF4-FFF2-40B4-BE49-F238E27FC236}">
                <a16:creationId xmlns:a16="http://schemas.microsoft.com/office/drawing/2014/main" id="{A5129E16-4738-1F00-0D23-829FEFBF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313199"/>
            <a:ext cx="3995928" cy="170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717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CC496B6-5FFB-02E9-96A4-D0A255DD3B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6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Outline</a:t>
            </a:r>
          </a:p>
        </p:txBody>
      </p:sp>
      <p:graphicFrame>
        <p:nvGraphicFramePr>
          <p:cNvPr id="7173" name="Rectangle 3">
            <a:extLst>
              <a:ext uri="{FF2B5EF4-FFF2-40B4-BE49-F238E27FC236}">
                <a16:creationId xmlns:a16="http://schemas.microsoft.com/office/drawing/2014/main" id="{53146ADF-A579-C4A7-EE12-54FBC90A2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075810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95" name="Rectangle 5429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AE1D9-6D03-7F4B-5C1A-4A7BBC0C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Mitigating Network Attacks</a:t>
            </a:r>
          </a:p>
        </p:txBody>
      </p:sp>
      <p:sp>
        <p:nvSpPr>
          <p:cNvPr id="5429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F7C1-ABB7-6FDA-14C4-D80E159A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Authentication, Authorization, and Accounting (AAA)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sz="2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200" b="1">
                <a:latin typeface="Calibri" panose="020F0502020204030204" pitchFamily="34" charset="0"/>
                <a:cs typeface="Calibri" panose="020F0502020204030204" pitchFamily="34" charset="0"/>
              </a:rPr>
              <a:t>Authentication</a:t>
            </a:r>
          </a:p>
          <a:p>
            <a:pPr>
              <a:spcBef>
                <a:spcPts val="0"/>
              </a:spcBef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Users and administrators must prove their identity.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Username and password combinations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Challenge and response questions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Token cards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5D7A4-62CB-D4F8-5611-D3EC0F421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714459"/>
            <a:ext cx="4014216" cy="265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Why You Need Advanced Authentication to Protect User Identities">
            <a:extLst>
              <a:ext uri="{FF2B5EF4-FFF2-40B4-BE49-F238E27FC236}">
                <a16:creationId xmlns:a16="http://schemas.microsoft.com/office/drawing/2014/main" id="{4650BE98-B7D8-C5DA-600E-CAD32D5B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9640" y="4079193"/>
            <a:ext cx="3524327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3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95" name="Rectangle 5429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AE1D9-6D03-7F4B-5C1A-4A7BBC0C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Mitigating Network Attacks</a:t>
            </a:r>
          </a:p>
        </p:txBody>
      </p:sp>
      <p:sp>
        <p:nvSpPr>
          <p:cNvPr id="5429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F7C1-ABB7-6FDA-14C4-D80E159A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Authentication, Authorization, and Accounting (AAA)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Authorization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Determines which resources the user can access and the operations that the user is allowed to perform.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5D7A4-62CB-D4F8-5611-D3EC0F421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8526" y="239351"/>
            <a:ext cx="4014216" cy="265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Authentication vs. Authorization | Okta">
            <a:extLst>
              <a:ext uri="{FF2B5EF4-FFF2-40B4-BE49-F238E27FC236}">
                <a16:creationId xmlns:a16="http://schemas.microsoft.com/office/drawing/2014/main" id="{DF76E8A1-B347-D1B6-A7A1-9679BF660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6" t="27029" r="8151" b="14973"/>
          <a:stretch/>
        </p:blipFill>
        <p:spPr bwMode="auto">
          <a:xfrm>
            <a:off x="8313544" y="3260210"/>
            <a:ext cx="3423753" cy="320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111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95" name="Rectangle 5429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AE1D9-6D03-7F4B-5C1A-4A7BBC0C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Mitigating Network Attacks</a:t>
            </a:r>
          </a:p>
        </p:txBody>
      </p:sp>
      <p:sp>
        <p:nvSpPr>
          <p:cNvPr id="5429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F7C1-ABB7-6FDA-14C4-D80E159A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Authentication, Authorization, and Accounting (AAA)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Accounting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Records what the user accessed, the amount of time the resource is accessed, and any changes made. 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5D7A4-62CB-D4F8-5611-D3EC0F421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8526" y="239351"/>
            <a:ext cx="4014216" cy="265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4FA18-9AF8-66B2-638E-C94A3EEF4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526" y="3429000"/>
            <a:ext cx="3508046" cy="31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93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7" name="Rectangle 5430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AE1D9-6D03-7F4B-5C1A-4A7BBC0C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>
                <a:latin typeface="Calibri" panose="020F0502020204030204" pitchFamily="34" charset="0"/>
                <a:cs typeface="Calibri" panose="020F0502020204030204" pitchFamily="34" charset="0"/>
              </a:rPr>
              <a:t>Mitigating Network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F7C1-ABB7-6FDA-14C4-D80E159A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423206" cy="453187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Firewalls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Firewall resides between two or more networks.  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controls traffic and helps prevent unauthorized access. </a:t>
            </a: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grpSp>
        <p:nvGrpSpPr>
          <p:cNvPr id="54311" name="Group 5430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4305" name="Isosceles Triangle 5430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06" name="Rectangle 5430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Image result for firewall">
            <a:extLst>
              <a:ext uri="{FF2B5EF4-FFF2-40B4-BE49-F238E27FC236}">
                <a16:creationId xmlns:a16="http://schemas.microsoft.com/office/drawing/2014/main" id="{C8BF6622-696C-640C-C19B-650CD255C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017615"/>
            <a:ext cx="6253212" cy="38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308" name="Group 5430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4309" name="Rectangle 5430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10" name="Isosceles Triangle 5430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5211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326" name="Rectangle 543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AE1D9-6D03-7F4B-5C1A-4A7BBC0C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3800" b="1">
                <a:latin typeface="Calibri" panose="020F0502020204030204" pitchFamily="34" charset="0"/>
                <a:cs typeface="Calibri" panose="020F0502020204030204" pitchFamily="34" charset="0"/>
              </a:rPr>
              <a:t>Mitigating Network Attacks</a:t>
            </a:r>
          </a:p>
        </p:txBody>
      </p:sp>
      <p:sp>
        <p:nvSpPr>
          <p:cNvPr id="543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F7C1-ABB7-6FDA-14C4-D80E159A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Firewalls Cont.</a:t>
            </a:r>
          </a:p>
          <a:p>
            <a:pPr>
              <a:spcBef>
                <a:spcPct val="0"/>
              </a:spcBef>
            </a:pP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Methods used are:</a:t>
            </a:r>
          </a:p>
          <a:p>
            <a:pPr lvl="1">
              <a:spcBef>
                <a:spcPct val="0"/>
              </a:spcBef>
            </a:pP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Packet Filtering</a:t>
            </a:r>
          </a:p>
          <a:p>
            <a:pPr lvl="1">
              <a:spcBef>
                <a:spcPct val="0"/>
              </a:spcBef>
            </a:pP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Application Filtering</a:t>
            </a:r>
          </a:p>
          <a:p>
            <a:pPr lvl="1">
              <a:spcBef>
                <a:spcPct val="0"/>
              </a:spcBef>
            </a:pP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URL Filtering</a:t>
            </a:r>
          </a:p>
          <a:p>
            <a:pPr lvl="1">
              <a:spcBef>
                <a:spcPct val="0"/>
              </a:spcBef>
            </a:pP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Stateful Packet Inspection (SPI) – Incoming packets must be legitimate responses to requests from internal hosts.</a:t>
            </a:r>
          </a:p>
          <a:p>
            <a:pPr marL="0" indent="0">
              <a:buNone/>
              <a:defRPr/>
            </a:pPr>
            <a:endParaRPr lang="en-US" sz="20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19C618C-97DB-0970-E6CF-C7699411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2" t="39952" r="59840" b="23016"/>
          <a:stretch>
            <a:fillRect/>
          </a:stretch>
        </p:blipFill>
        <p:spPr bwMode="auto">
          <a:xfrm>
            <a:off x="4654296" y="1018379"/>
            <a:ext cx="6903720" cy="482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8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442" name="Rectangle 6043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246E06-8E4B-4346-C94D-3F9AD0DFCA24}"/>
              </a:ext>
            </a:extLst>
          </p:cNvPr>
          <p:cNvSpPr txBox="1">
            <a:spLocks/>
          </p:cNvSpPr>
          <p:nvPr/>
        </p:nvSpPr>
        <p:spPr>
          <a:xfrm>
            <a:off x="640080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 kern="1200" cap="all">
                <a:blipFill>
                  <a:blip r:embed="rId2"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Rockwell Condensed" panose="02060603050405020104" pitchFamily="18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US" sz="5400" b="1">
                <a:solidFill>
                  <a:schemeClr val="tx1"/>
                </a:solidFill>
              </a:rPr>
              <a:t>Mitigating Network Attacks cont.</a:t>
            </a:r>
          </a:p>
        </p:txBody>
      </p:sp>
      <p:sp>
        <p:nvSpPr>
          <p:cNvPr id="604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75125B9F-DE5D-68D0-C1D5-C22E4C5A6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200" b="1" dirty="0"/>
              <a:t>Endpoint Security</a:t>
            </a:r>
            <a:endParaRPr lang="en-US" altLang="en-US" sz="2200" dirty="0"/>
          </a:p>
          <a:p>
            <a:pPr>
              <a:spcBef>
                <a:spcPct val="0"/>
              </a:spcBef>
            </a:pPr>
            <a:r>
              <a:rPr lang="en-US" altLang="en-US" sz="2200" dirty="0"/>
              <a:t>Common endpoints: laptops, desktops, servers, smart phones, and tablets.</a:t>
            </a:r>
          </a:p>
          <a:p>
            <a:pPr>
              <a:spcBef>
                <a:spcPct val="0"/>
              </a:spcBef>
            </a:pPr>
            <a:r>
              <a:rPr lang="en-US" altLang="en-US" sz="2200" dirty="0"/>
              <a:t>Employees must follow the companies documented security policies to secure their devices.</a:t>
            </a:r>
          </a:p>
          <a:p>
            <a:pPr>
              <a:spcBef>
                <a:spcPct val="0"/>
              </a:spcBef>
            </a:pPr>
            <a:r>
              <a:rPr lang="en-US" altLang="en-US" sz="2200" dirty="0"/>
              <a:t>Policies include the use of anti-virus software and host intrusion prevention.</a:t>
            </a:r>
          </a:p>
          <a:p>
            <a:pPr>
              <a:spcBef>
                <a:spcPts val="450"/>
              </a:spcBef>
            </a:pPr>
            <a:endParaRPr lang="en-US" altLang="en-US" sz="2200" dirty="0"/>
          </a:p>
          <a:p>
            <a:pPr>
              <a:spcBef>
                <a:spcPts val="450"/>
              </a:spcBef>
            </a:pPr>
            <a:endParaRPr lang="en-US" altLang="en-US" sz="2200" dirty="0"/>
          </a:p>
          <a:p>
            <a:endParaRPr lang="en-US" altLang="en-US" sz="2200" dirty="0"/>
          </a:p>
        </p:txBody>
      </p:sp>
      <p:pic>
        <p:nvPicPr>
          <p:cNvPr id="60420" name="Picture 2">
            <a:extLst>
              <a:ext uri="{FF2B5EF4-FFF2-40B4-BE49-F238E27FC236}">
                <a16:creationId xmlns:a16="http://schemas.microsoft.com/office/drawing/2014/main" id="{96A4C8BC-58D5-15B2-1404-D9D2BDEE7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5" r="17676" b="2"/>
          <a:stretch/>
        </p:blipFill>
        <p:spPr bwMode="auto">
          <a:xfrm>
            <a:off x="8221031" y="329183"/>
            <a:ext cx="3299834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DD0E39-1A09-4A7C-CCFD-3B4646A6A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4198316"/>
            <a:ext cx="3995928" cy="1938025"/>
          </a:xfrm>
          <a:prstGeom prst="rect">
            <a:avLst/>
          </a:prstGeom>
        </p:spPr>
      </p:pic>
      <p:sp>
        <p:nvSpPr>
          <p:cNvPr id="60421" name="TextBox 5">
            <a:extLst>
              <a:ext uri="{FF2B5EF4-FFF2-40B4-BE49-F238E27FC236}">
                <a16:creationId xmlns:a16="http://schemas.microsoft.com/office/drawing/2014/main" id="{E0FE69DC-EF1B-012B-7D4E-1E237E091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-509588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4959F-1145-F574-3A14-66F5D2FC8217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308DA2D7-8978-038A-8D40-E82E20EC2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88571"/>
            <a:ext cx="7214616" cy="465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80D77-E302-AF7C-D783-48635667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21734"/>
            <a:ext cx="6891187" cy="11357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>
                <a:latin typeface="Calibri" panose="020F0502020204030204" pitchFamily="34" charset="0"/>
                <a:cs typeface="Calibri" panose="020F0502020204030204" pitchFamily="34" charset="0"/>
              </a:rPr>
              <a:t>Design and Create a Small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90E0-B739-F119-B066-EE38BB16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6891187" cy="4393982"/>
          </a:xfrm>
        </p:spPr>
        <p:txBody>
          <a:bodyPr>
            <a:normAutofit lnSpcReduction="10000"/>
          </a:bodyPr>
          <a:lstStyle/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Topologies</a:t>
            </a:r>
          </a:p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Device selection</a:t>
            </a:r>
          </a:p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IP addressing</a:t>
            </a:r>
          </a:p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Redundancy</a:t>
            </a:r>
          </a:p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Design considerations</a:t>
            </a:r>
          </a:p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Common applications</a:t>
            </a:r>
          </a:p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Common protocols</a:t>
            </a:r>
          </a:p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Real time applications</a:t>
            </a:r>
          </a:p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Scaling the small network</a:t>
            </a:r>
          </a:p>
          <a:p>
            <a:pPr marL="339725" indent="-339725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Protocol analysis</a:t>
            </a:r>
          </a:p>
          <a:p>
            <a:pPr>
              <a:defRPr/>
            </a:pPr>
            <a:endParaRPr lang="en-US" sz="2000"/>
          </a:p>
          <a:p>
            <a:pPr>
              <a:defRPr/>
            </a:pPr>
            <a:endParaRPr lang="en-US" sz="2000"/>
          </a:p>
          <a:p>
            <a:pPr>
              <a:defRPr/>
            </a:pPr>
            <a:endParaRPr lang="en-US" sz="2000" dirty="0"/>
          </a:p>
        </p:txBody>
      </p:sp>
      <p:sp>
        <p:nvSpPr>
          <p:cNvPr id="18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Top view of cubes connected with black lines">
            <a:extLst>
              <a:ext uri="{FF2B5EF4-FFF2-40B4-BE49-F238E27FC236}">
                <a16:creationId xmlns:a16="http://schemas.microsoft.com/office/drawing/2014/main" id="{849AF1C7-2C62-A4B5-1998-C9FF6E674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9" r="22827"/>
          <a:stretch/>
        </p:blipFill>
        <p:spPr>
          <a:xfrm>
            <a:off x="8129873" y="10"/>
            <a:ext cx="4062128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6" name="Rectangle 256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089B4-FD07-E174-5C93-207E10E8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Topologies</a:t>
            </a:r>
          </a:p>
        </p:txBody>
      </p:sp>
      <p:sp>
        <p:nvSpPr>
          <p:cNvPr id="256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3EAB9A16-9C3C-D0A9-6F71-90B9B0EAE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Typical Small Network Topology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</a:pPr>
            <a:endParaRPr lang="en-US" altLang="en-US" sz="2200"/>
          </a:p>
        </p:txBody>
      </p:sp>
      <p:pic>
        <p:nvPicPr>
          <p:cNvPr id="1026" name="Picture 2" descr="A Small Office/Home Office (SOHO) Network Topology – Computer Networking  Demystified">
            <a:extLst>
              <a:ext uri="{FF2B5EF4-FFF2-40B4-BE49-F238E27FC236}">
                <a16:creationId xmlns:a16="http://schemas.microsoft.com/office/drawing/2014/main" id="{6FE498A7-730C-9DDA-A52D-D710B8A1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66514"/>
            <a:ext cx="6903720" cy="412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3" name="Rectangle 266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A24D8-3D7C-19F4-A2AD-E5D3AB98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Device Selection</a:t>
            </a:r>
          </a:p>
        </p:txBody>
      </p:sp>
      <p:sp>
        <p:nvSpPr>
          <p:cNvPr id="2663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78C4D1E6-3F85-08C9-A41B-EAAD7FE53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Factors to be considered when selecting intermediate devices.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200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7060EE1E-485B-2F60-C655-B02E37FB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" b="7568"/>
          <a:stretch>
            <a:fillRect/>
          </a:stretch>
        </p:blipFill>
        <p:spPr bwMode="auto">
          <a:xfrm>
            <a:off x="4654296" y="1491076"/>
            <a:ext cx="6903720" cy="38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56" name="Rectangle 276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56E92-F060-1D64-4BC7-ED3A20D2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IP Addressing</a:t>
            </a:r>
          </a:p>
        </p:txBody>
      </p:sp>
      <p:sp>
        <p:nvSpPr>
          <p:cNvPr id="276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EB09F9B-30F9-5AC7-A8CF-D1E8DE70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IP addressing scheme should be planned, documented and maintained based on the type of devices receiving the address.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Examples of devices that will be part of the IP design:</a:t>
            </a:r>
          </a:p>
          <a:p>
            <a:pPr marL="600075" lvl="1" indent="-257175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End devices for users</a:t>
            </a:r>
          </a:p>
          <a:p>
            <a:pPr marL="600075" lvl="1" indent="-257175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Servers and peripherals</a:t>
            </a:r>
          </a:p>
          <a:p>
            <a:pPr marL="600075" lvl="1" indent="-257175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Hosts that are accessible from the Internet</a:t>
            </a:r>
          </a:p>
          <a:p>
            <a:pPr marL="600075" lvl="1" indent="-257175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Intermediary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81" name="Rectangle 2868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C53B8-4C46-8D1E-74A4-CDC371A8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IP Addressing cont.</a:t>
            </a:r>
          </a:p>
        </p:txBody>
      </p:sp>
      <p:sp>
        <p:nvSpPr>
          <p:cNvPr id="2868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54AAAEAC-E0B8-EEC7-C5E9-A24B186DB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Planned IP schemes help the administrator:</a:t>
            </a:r>
          </a:p>
          <a:p>
            <a:pPr marL="600075" lvl="1" indent="-257175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Track devices and troubleshoot</a:t>
            </a:r>
          </a:p>
          <a:p>
            <a:pPr marL="600075" lvl="1" indent="-257175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Control access to resources</a:t>
            </a:r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267AA3A4-26AD-03B5-F96B-C71B9AEEF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8" r="25985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06" name="Rectangle 2970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00325-B804-6441-0294-C653D980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Redundancy</a:t>
            </a:r>
          </a:p>
        </p:txBody>
      </p:sp>
      <p:sp>
        <p:nvSpPr>
          <p:cNvPr id="2970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ED5A1C31-63BE-1797-6091-73A0083A4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Redundancy helps to eliminate single points of failure.</a:t>
            </a:r>
          </a:p>
          <a:p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Improves the reliability of the network.</a:t>
            </a:r>
          </a:p>
          <a:p>
            <a:endParaRPr lang="en-US" altLang="en-US" sz="2200"/>
          </a:p>
        </p:txBody>
      </p:sp>
      <p:pic>
        <p:nvPicPr>
          <p:cNvPr id="29700" name="Picture 5">
            <a:extLst>
              <a:ext uri="{FF2B5EF4-FFF2-40B4-BE49-F238E27FC236}">
                <a16:creationId xmlns:a16="http://schemas.microsoft.com/office/drawing/2014/main" id="{682DF5ED-BD48-717D-2B10-2F5706A8B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6" t="40572" r="31447" b="15279"/>
          <a:stretch>
            <a:fillRect/>
          </a:stretch>
        </p:blipFill>
        <p:spPr bwMode="auto">
          <a:xfrm>
            <a:off x="7734692" y="1501663"/>
            <a:ext cx="3698356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>
            <a:extLst>
              <a:ext uri="{FF2B5EF4-FFF2-40B4-BE49-F238E27FC236}">
                <a16:creationId xmlns:a16="http://schemas.microsoft.com/office/drawing/2014/main" id="{6B0BF9BC-95AD-D5B0-4D63-2ADFFC82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0" t="38017" r="27602" b="59052"/>
          <a:stretch>
            <a:fillRect/>
          </a:stretch>
        </p:blipFill>
        <p:spPr bwMode="auto">
          <a:xfrm>
            <a:off x="7863840" y="4978321"/>
            <a:ext cx="3995928" cy="37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Ciscopresentationwhite.10.3.06</Template>
  <TotalTime>7380</TotalTime>
  <Pages>28</Pages>
  <Words>1126</Words>
  <Application>Microsoft Office PowerPoint</Application>
  <PresentationFormat>Widescreen</PresentationFormat>
  <Paragraphs>203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PPT-TMPLT-WHT_C</vt:lpstr>
      <vt:lpstr>Office Theme</vt:lpstr>
      <vt:lpstr> Introduction to Computer Systems</vt:lpstr>
      <vt:lpstr>Lecture 11  Design a Network</vt:lpstr>
      <vt:lpstr>Lecture Outline</vt:lpstr>
      <vt:lpstr>Design and Create a Small Network</vt:lpstr>
      <vt:lpstr>Topologies</vt:lpstr>
      <vt:lpstr>Device Selection</vt:lpstr>
      <vt:lpstr>IP Addressing</vt:lpstr>
      <vt:lpstr>IP Addressing cont.</vt:lpstr>
      <vt:lpstr>Redundancy</vt:lpstr>
      <vt:lpstr>Design Considerations</vt:lpstr>
      <vt:lpstr>Common Applications</vt:lpstr>
      <vt:lpstr>Common Protocols</vt:lpstr>
      <vt:lpstr>Real-Time Applications</vt:lpstr>
      <vt:lpstr>Scaling a Small Network</vt:lpstr>
      <vt:lpstr>Protocol Analysis</vt:lpstr>
      <vt:lpstr>Keeping the Network Safe</vt:lpstr>
      <vt:lpstr>Threats to Network Security</vt:lpstr>
      <vt:lpstr>Physical Security</vt:lpstr>
      <vt:lpstr>Physical Security Cont.</vt:lpstr>
      <vt:lpstr>Types of Security Vulnerabilities</vt:lpstr>
      <vt:lpstr>Malware</vt:lpstr>
      <vt:lpstr>Malware cont.</vt:lpstr>
      <vt:lpstr>Network Attacks</vt:lpstr>
      <vt:lpstr>Reconnaissance Attacks</vt:lpstr>
      <vt:lpstr>Access Attacks</vt:lpstr>
      <vt:lpstr>Port Re-direction</vt:lpstr>
      <vt:lpstr>Social Engineering </vt:lpstr>
      <vt:lpstr>Denial of Service Attacks (DoS)</vt:lpstr>
      <vt:lpstr>Mitigating Network Attacks</vt:lpstr>
      <vt:lpstr>Mitigating Network Attacks</vt:lpstr>
      <vt:lpstr>Mitigating Network Attacks</vt:lpstr>
      <vt:lpstr>Mitigating Network Attacks</vt:lpstr>
      <vt:lpstr>Mitigating Network Attacks</vt:lpstr>
      <vt:lpstr>Mitigating Network Attacks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over the Network</dc:title>
  <dc:creator>CLI</dc:creator>
  <cp:lastModifiedBy>Kavinga Yapa</cp:lastModifiedBy>
  <cp:revision>479</cp:revision>
  <cp:lastPrinted>1999-01-27T00:54:54Z</cp:lastPrinted>
  <dcterms:created xsi:type="dcterms:W3CDTF">2002-08-27T12:04:17Z</dcterms:created>
  <dcterms:modified xsi:type="dcterms:W3CDTF">2022-12-06T07:43:15Z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enita Bangloy">
    <vt:lpwstr>12.21.01 - Copyright date changed to 2002</vt:lpwstr>
  </property>
  <property fmtid="{D5CDD505-2E9C-101B-9397-08002B2CF9AE}" pid="3" name="Jenita ">
    <vt:lpwstr>12.21.01 - Line tool now defaults to 3 points size and black color. Previous version created white line which is not visible</vt:lpwstr>
  </property>
  <property fmtid="{D5CDD505-2E9C-101B-9397-08002B2CF9AE}" pid="4" name="JBangloy">
    <vt:lpwstr>12.21.01 - All remaining Helvetica changed to Arial</vt:lpwstr>
  </property>
</Properties>
</file>